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media/image30.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1"/>
  </p:notesMasterIdLst>
  <p:handoutMasterIdLst>
    <p:handoutMasterId r:id="rId42"/>
  </p:handoutMasterIdLst>
  <p:sldIdLst>
    <p:sldId id="1837" r:id="rId3"/>
    <p:sldId id="261" r:id="rId4"/>
    <p:sldId id="257" r:id="rId5"/>
    <p:sldId id="399" r:id="rId6"/>
    <p:sldId id="266" r:id="rId7"/>
    <p:sldId id="264" r:id="rId8"/>
    <p:sldId id="1842" r:id="rId9"/>
    <p:sldId id="267" r:id="rId10"/>
    <p:sldId id="400" r:id="rId11"/>
    <p:sldId id="401" r:id="rId12"/>
    <p:sldId id="1855" r:id="rId13"/>
    <p:sldId id="1856" r:id="rId14"/>
    <p:sldId id="1857" r:id="rId15"/>
    <p:sldId id="1858" r:id="rId16"/>
    <p:sldId id="1859" r:id="rId17"/>
    <p:sldId id="1860" r:id="rId18"/>
    <p:sldId id="1861" r:id="rId19"/>
    <p:sldId id="1862" r:id="rId20"/>
    <p:sldId id="1863" r:id="rId21"/>
    <p:sldId id="1864" r:id="rId22"/>
    <p:sldId id="1865" r:id="rId23"/>
    <p:sldId id="1866" r:id="rId24"/>
    <p:sldId id="1867" r:id="rId25"/>
    <p:sldId id="1868" r:id="rId26"/>
    <p:sldId id="1854" r:id="rId27"/>
    <p:sldId id="402" r:id="rId28"/>
    <p:sldId id="1852" r:id="rId29"/>
    <p:sldId id="1853" r:id="rId30"/>
    <p:sldId id="282" r:id="rId31"/>
    <p:sldId id="270" r:id="rId32"/>
    <p:sldId id="394" r:id="rId33"/>
    <p:sldId id="392" r:id="rId34"/>
    <p:sldId id="1843" r:id="rId35"/>
    <p:sldId id="1844" r:id="rId36"/>
    <p:sldId id="1845" r:id="rId37"/>
    <p:sldId id="1846" r:id="rId38"/>
    <p:sldId id="1870" r:id="rId39"/>
    <p:sldId id="1869" r:id="rId4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Helen Duke" initials="MHD" lastIdx="3" clrIdx="0">
    <p:extLst>
      <p:ext uri="{19B8F6BF-5375-455C-9EA6-DF929625EA0E}">
        <p15:presenceInfo xmlns:p15="http://schemas.microsoft.com/office/powerpoint/2012/main" userId="S::mduke@pascocountyfl.net::ecf3353f-4613-41af-8910-a517623665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4660"/>
  </p:normalViewPr>
  <p:slideViewPr>
    <p:cSldViewPr>
      <p:cViewPr varScale="1">
        <p:scale>
          <a:sx n="62" d="100"/>
          <a:sy n="62" d="100"/>
        </p:scale>
        <p:origin x="1276"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672" y="-8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19T16:42:34.917" idx="3">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6532B003-E3DD-4023-87BE-F27703CEC35A}" type="datetimeFigureOut">
              <a:rPr lang="en-US" smtClean="0"/>
              <a:t>7/19/2021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E58740D5-71B1-4FE8-A371-9D7D450E8789}" type="slidenum">
              <a:rPr lang="en-US" smtClean="0"/>
              <a:t>‹#›</a:t>
            </a:fld>
            <a:endParaRPr lang="en-US"/>
          </a:p>
        </p:txBody>
      </p:sp>
    </p:spTree>
    <p:extLst>
      <p:ext uri="{BB962C8B-B14F-4D97-AF65-F5344CB8AC3E}">
        <p14:creationId xmlns:p14="http://schemas.microsoft.com/office/powerpoint/2010/main" val="992860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BCD3AF82-0124-481C-AE4F-1B2982A96BB4}" type="datetimeFigureOut">
              <a:rPr lang="en-US" smtClean="0"/>
              <a:t>7/19/2021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1381537-A80B-4770-876F-8F83AA04A865}" type="slidenum">
              <a:rPr lang="en-US" smtClean="0"/>
              <a:t>‹#›</a:t>
            </a:fld>
            <a:endParaRPr lang="en-US"/>
          </a:p>
        </p:txBody>
      </p:sp>
    </p:spTree>
    <p:extLst>
      <p:ext uri="{BB962C8B-B14F-4D97-AF65-F5344CB8AC3E}">
        <p14:creationId xmlns:p14="http://schemas.microsoft.com/office/powerpoint/2010/main" val="424216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PDD21-0084		N121-0259		Slide</a:t>
            </a:r>
            <a:r>
              <a:rPr lang="en-US" baseline="0" dirty="0"/>
              <a:t> 1 of 14		Mary Duke</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86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Development of the ordinance was a two year process with significant public input and review.</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10</a:t>
            </a:fld>
            <a:endParaRPr lang="en-US"/>
          </a:p>
        </p:txBody>
      </p:sp>
    </p:spTree>
    <p:extLst>
      <p:ext uri="{BB962C8B-B14F-4D97-AF65-F5344CB8AC3E}">
        <p14:creationId xmlns:p14="http://schemas.microsoft.com/office/powerpoint/2010/main" val="225753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clarifies the legal status; provides for design, operational,  maintenance standards, provides definitions and does not regulate home gardens or </a:t>
            </a:r>
            <a:r>
              <a:rPr lang="en-US" dirty="0" err="1"/>
              <a:t>greengelt</a:t>
            </a:r>
            <a:r>
              <a:rPr lang="en-US" dirty="0"/>
              <a:t> agricultural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11</a:t>
            </a:fld>
            <a:endParaRPr lang="en-US"/>
          </a:p>
        </p:txBody>
      </p:sp>
    </p:spTree>
    <p:extLst>
      <p:ext uri="{BB962C8B-B14F-4D97-AF65-F5344CB8AC3E}">
        <p14:creationId xmlns:p14="http://schemas.microsoft.com/office/powerpoint/2010/main" val="1792810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clarifies the legal status; provides for design, operational,  maintenance standards, provides definitions and does not regulate home gardens or </a:t>
            </a:r>
            <a:r>
              <a:rPr lang="en-US" dirty="0" err="1"/>
              <a:t>greengelt</a:t>
            </a:r>
            <a:r>
              <a:rPr lang="en-US" dirty="0"/>
              <a:t> agricultural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12</a:t>
            </a:fld>
            <a:endParaRPr lang="en-US"/>
          </a:p>
        </p:txBody>
      </p:sp>
    </p:spTree>
    <p:extLst>
      <p:ext uri="{BB962C8B-B14F-4D97-AF65-F5344CB8AC3E}">
        <p14:creationId xmlns:p14="http://schemas.microsoft.com/office/powerpoint/2010/main" val="233339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Findings of Fact to support the ordinance were multi-fold.  Primarily in the best interest of the public health…..</a:t>
            </a:r>
          </a:p>
        </p:txBody>
      </p:sp>
      <p:sp>
        <p:nvSpPr>
          <p:cNvPr id="4" name="Slide Number Placeholder 3"/>
          <p:cNvSpPr>
            <a:spLocks noGrp="1"/>
          </p:cNvSpPr>
          <p:nvPr>
            <p:ph type="sldNum" sz="quarter" idx="10"/>
          </p:nvPr>
        </p:nvSpPr>
        <p:spPr/>
        <p:txBody>
          <a:bodyPr/>
          <a:lstStyle/>
          <a:p>
            <a:fld id="{F1381537-A80B-4770-876F-8F83AA04A865}" type="slidenum">
              <a:rPr lang="en-US" smtClean="0"/>
              <a:t>13</a:t>
            </a:fld>
            <a:endParaRPr lang="en-US"/>
          </a:p>
        </p:txBody>
      </p:sp>
    </p:spTree>
    <p:extLst>
      <p:ext uri="{BB962C8B-B14F-4D97-AF65-F5344CB8AC3E}">
        <p14:creationId xmlns:p14="http://schemas.microsoft.com/office/powerpoint/2010/main" val="168382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also helps to support partnerships, and implements Strategy O11 of the Harbors Plan.</a:t>
            </a:r>
          </a:p>
        </p:txBody>
      </p:sp>
      <p:sp>
        <p:nvSpPr>
          <p:cNvPr id="4" name="Slide Number Placeholder 3"/>
          <p:cNvSpPr>
            <a:spLocks noGrp="1"/>
          </p:cNvSpPr>
          <p:nvPr>
            <p:ph type="sldNum" sz="quarter" idx="10"/>
          </p:nvPr>
        </p:nvSpPr>
        <p:spPr/>
        <p:txBody>
          <a:bodyPr/>
          <a:lstStyle/>
          <a:p>
            <a:fld id="{F1381537-A80B-4770-876F-8F83AA04A865}" type="slidenum">
              <a:rPr lang="en-US" smtClean="0"/>
              <a:t>14</a:t>
            </a:fld>
            <a:endParaRPr lang="en-US"/>
          </a:p>
        </p:txBody>
      </p:sp>
    </p:spTree>
    <p:extLst>
      <p:ext uri="{BB962C8B-B14F-4D97-AF65-F5344CB8AC3E}">
        <p14:creationId xmlns:p14="http://schemas.microsoft.com/office/powerpoint/2010/main" val="96370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requires “Garden Plan Permits” for gardens with structures.</a:t>
            </a:r>
          </a:p>
        </p:txBody>
      </p:sp>
      <p:sp>
        <p:nvSpPr>
          <p:cNvPr id="4" name="Slide Number Placeholder 3"/>
          <p:cNvSpPr>
            <a:spLocks noGrp="1"/>
          </p:cNvSpPr>
          <p:nvPr>
            <p:ph type="sldNum" sz="quarter" idx="10"/>
          </p:nvPr>
        </p:nvSpPr>
        <p:spPr/>
        <p:txBody>
          <a:bodyPr/>
          <a:lstStyle/>
          <a:p>
            <a:fld id="{F1381537-A80B-4770-876F-8F83AA04A865}" type="slidenum">
              <a:rPr lang="en-US" smtClean="0"/>
              <a:t>15</a:t>
            </a:fld>
            <a:endParaRPr lang="en-US"/>
          </a:p>
        </p:txBody>
      </p:sp>
    </p:spTree>
    <p:extLst>
      <p:ext uri="{BB962C8B-B14F-4D97-AF65-F5344CB8AC3E}">
        <p14:creationId xmlns:p14="http://schemas.microsoft.com/office/powerpoint/2010/main" val="387255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provides for definitions of home gardens, community gardens, market gardens and community farms.  </a:t>
            </a:r>
          </a:p>
        </p:txBody>
      </p:sp>
      <p:sp>
        <p:nvSpPr>
          <p:cNvPr id="4" name="Slide Number Placeholder 3"/>
          <p:cNvSpPr>
            <a:spLocks noGrp="1"/>
          </p:cNvSpPr>
          <p:nvPr>
            <p:ph type="sldNum" sz="quarter" idx="10"/>
          </p:nvPr>
        </p:nvSpPr>
        <p:spPr/>
        <p:txBody>
          <a:bodyPr/>
          <a:lstStyle/>
          <a:p>
            <a:fld id="{F1381537-A80B-4770-876F-8F83AA04A865}" type="slidenum">
              <a:rPr lang="en-US" smtClean="0"/>
              <a:t>16</a:t>
            </a:fld>
            <a:endParaRPr lang="en-US"/>
          </a:p>
        </p:txBody>
      </p:sp>
    </p:spTree>
    <p:extLst>
      <p:ext uri="{BB962C8B-B14F-4D97-AF65-F5344CB8AC3E}">
        <p14:creationId xmlns:p14="http://schemas.microsoft.com/office/powerpoint/2010/main" val="2670272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Garden Plan Permit Application includes a variety of information, including garden location, who will manage the garden/contact information, does the garden manager have UF/IFAS </a:t>
            </a:r>
            <a:r>
              <a:rPr lang="en-US" dirty="0" err="1"/>
              <a:t>liscencing</a:t>
            </a:r>
            <a:r>
              <a:rPr lang="en-US" dirty="0"/>
              <a:t>, as well as a narrative statement  about the garden plans.</a:t>
            </a:r>
          </a:p>
        </p:txBody>
      </p:sp>
      <p:sp>
        <p:nvSpPr>
          <p:cNvPr id="4" name="Slide Number Placeholder 3"/>
          <p:cNvSpPr>
            <a:spLocks noGrp="1"/>
          </p:cNvSpPr>
          <p:nvPr>
            <p:ph type="sldNum" sz="quarter" idx="10"/>
          </p:nvPr>
        </p:nvSpPr>
        <p:spPr/>
        <p:txBody>
          <a:bodyPr/>
          <a:lstStyle/>
          <a:p>
            <a:fld id="{F1381537-A80B-4770-876F-8F83AA04A865}" type="slidenum">
              <a:rPr lang="en-US" smtClean="0"/>
              <a:t>17</a:t>
            </a:fld>
            <a:endParaRPr lang="en-US"/>
          </a:p>
        </p:txBody>
      </p:sp>
    </p:spTree>
    <p:extLst>
      <p:ext uri="{BB962C8B-B14F-4D97-AF65-F5344CB8AC3E}">
        <p14:creationId xmlns:p14="http://schemas.microsoft.com/office/powerpoint/2010/main" val="400854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Gardens with structures, a dimensioned garden plan drawing is requested.</a:t>
            </a:r>
          </a:p>
        </p:txBody>
      </p:sp>
      <p:sp>
        <p:nvSpPr>
          <p:cNvPr id="4" name="Slide Number Placeholder 3"/>
          <p:cNvSpPr>
            <a:spLocks noGrp="1"/>
          </p:cNvSpPr>
          <p:nvPr>
            <p:ph type="sldNum" sz="quarter" idx="10"/>
          </p:nvPr>
        </p:nvSpPr>
        <p:spPr/>
        <p:txBody>
          <a:bodyPr/>
          <a:lstStyle/>
          <a:p>
            <a:fld id="{F1381537-A80B-4770-876F-8F83AA04A865}" type="slidenum">
              <a:rPr lang="en-US" smtClean="0"/>
              <a:t>18</a:t>
            </a:fld>
            <a:endParaRPr lang="en-US"/>
          </a:p>
        </p:txBody>
      </p:sp>
    </p:spTree>
    <p:extLst>
      <p:ext uri="{BB962C8B-B14F-4D97-AF65-F5344CB8AC3E}">
        <p14:creationId xmlns:p14="http://schemas.microsoft.com/office/powerpoint/2010/main" val="312495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Gardens without structures, applicants may voluntarily provide a garden plan.</a:t>
            </a:r>
          </a:p>
        </p:txBody>
      </p:sp>
      <p:sp>
        <p:nvSpPr>
          <p:cNvPr id="4" name="Slide Number Placeholder 3"/>
          <p:cNvSpPr>
            <a:spLocks noGrp="1"/>
          </p:cNvSpPr>
          <p:nvPr>
            <p:ph type="sldNum" sz="quarter" idx="10"/>
          </p:nvPr>
        </p:nvSpPr>
        <p:spPr/>
        <p:txBody>
          <a:bodyPr/>
          <a:lstStyle/>
          <a:p>
            <a:fld id="{F1381537-A80B-4770-876F-8F83AA04A865}" type="slidenum">
              <a:rPr lang="en-US" smtClean="0"/>
              <a:t>19</a:t>
            </a:fld>
            <a:endParaRPr lang="en-US"/>
          </a:p>
        </p:txBody>
      </p:sp>
    </p:spTree>
    <p:extLst>
      <p:ext uri="{BB962C8B-B14F-4D97-AF65-F5344CB8AC3E}">
        <p14:creationId xmlns:p14="http://schemas.microsoft.com/office/powerpoint/2010/main" val="407442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There were many reasons Pasco County decided to form a Food Policy Advisory Council.  Primarily to ensure residents had access to fresh local produce.</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2</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Gardens with structures it’s important to know what constitutes a structure.  Hoop houses and raised bed walls do not.  A gazebo or </a:t>
            </a:r>
            <a:r>
              <a:rPr lang="en-US" dirty="0" err="1"/>
              <a:t>permamently</a:t>
            </a:r>
            <a:r>
              <a:rPr lang="en-US" dirty="0"/>
              <a:t> affixed structure does.  A Rubbermaid tool shed that is movable is not a structure.</a:t>
            </a:r>
          </a:p>
        </p:txBody>
      </p:sp>
      <p:sp>
        <p:nvSpPr>
          <p:cNvPr id="4" name="Slide Number Placeholder 3"/>
          <p:cNvSpPr>
            <a:spLocks noGrp="1"/>
          </p:cNvSpPr>
          <p:nvPr>
            <p:ph type="sldNum" sz="quarter" idx="10"/>
          </p:nvPr>
        </p:nvSpPr>
        <p:spPr/>
        <p:txBody>
          <a:bodyPr/>
          <a:lstStyle/>
          <a:p>
            <a:fld id="{F1381537-A80B-4770-876F-8F83AA04A865}" type="slidenum">
              <a:rPr lang="en-US" smtClean="0"/>
              <a:t>20</a:t>
            </a:fld>
            <a:endParaRPr lang="en-US"/>
          </a:p>
        </p:txBody>
      </p:sp>
    </p:spTree>
    <p:extLst>
      <p:ext uri="{BB962C8B-B14F-4D97-AF65-F5344CB8AC3E}">
        <p14:creationId xmlns:p14="http://schemas.microsoft.com/office/powerpoint/2010/main" val="640656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parcel and proposed site improvements, other applications and/or studies may be required.  Garden Plan Permit reviewers are in our Current Planning Division and have 10 days to review upon receipt of a full application packet.</a:t>
            </a:r>
          </a:p>
        </p:txBody>
      </p:sp>
      <p:sp>
        <p:nvSpPr>
          <p:cNvPr id="4" name="Slide Number Placeholder 3"/>
          <p:cNvSpPr>
            <a:spLocks noGrp="1"/>
          </p:cNvSpPr>
          <p:nvPr>
            <p:ph type="sldNum" sz="quarter" idx="10"/>
          </p:nvPr>
        </p:nvSpPr>
        <p:spPr/>
        <p:txBody>
          <a:bodyPr/>
          <a:lstStyle/>
          <a:p>
            <a:fld id="{F1381537-A80B-4770-876F-8F83AA04A865}" type="slidenum">
              <a:rPr lang="en-US" smtClean="0"/>
              <a:t>21</a:t>
            </a:fld>
            <a:endParaRPr lang="en-US"/>
          </a:p>
        </p:txBody>
      </p:sp>
    </p:spTree>
    <p:extLst>
      <p:ext uri="{BB962C8B-B14F-4D97-AF65-F5344CB8AC3E}">
        <p14:creationId xmlns:p14="http://schemas.microsoft.com/office/powerpoint/2010/main" val="133937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defines Development standards, including where GCs, MGs, and CFs are permitted as principal uses, or require a conditional use.</a:t>
            </a:r>
          </a:p>
        </p:txBody>
      </p:sp>
      <p:sp>
        <p:nvSpPr>
          <p:cNvPr id="4" name="Slide Number Placeholder 3"/>
          <p:cNvSpPr>
            <a:spLocks noGrp="1"/>
          </p:cNvSpPr>
          <p:nvPr>
            <p:ph type="sldNum" sz="quarter" idx="10"/>
          </p:nvPr>
        </p:nvSpPr>
        <p:spPr/>
        <p:txBody>
          <a:bodyPr/>
          <a:lstStyle/>
          <a:p>
            <a:fld id="{F1381537-A80B-4770-876F-8F83AA04A865}" type="slidenum">
              <a:rPr lang="en-US" smtClean="0"/>
              <a:t>22</a:t>
            </a:fld>
            <a:endParaRPr lang="en-US"/>
          </a:p>
        </p:txBody>
      </p:sp>
    </p:spTree>
    <p:extLst>
      <p:ext uri="{BB962C8B-B14F-4D97-AF65-F5344CB8AC3E}">
        <p14:creationId xmlns:p14="http://schemas.microsoft.com/office/powerpoint/2010/main" val="1891056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details general standards, design standards, operational standards and maintenance standards.  Thresholds by use type define how many vehicle trips are allowable, as well as heavy vehicle trips, parking and whether a business tax receipt is required for each type of garden.</a:t>
            </a:r>
          </a:p>
        </p:txBody>
      </p:sp>
      <p:sp>
        <p:nvSpPr>
          <p:cNvPr id="4" name="Slide Number Placeholder 3"/>
          <p:cNvSpPr>
            <a:spLocks noGrp="1"/>
          </p:cNvSpPr>
          <p:nvPr>
            <p:ph type="sldNum" sz="quarter" idx="10"/>
          </p:nvPr>
        </p:nvSpPr>
        <p:spPr/>
        <p:txBody>
          <a:bodyPr/>
          <a:lstStyle/>
          <a:p>
            <a:fld id="{F1381537-A80B-4770-876F-8F83AA04A865}" type="slidenum">
              <a:rPr lang="en-US" smtClean="0"/>
              <a:t>23</a:t>
            </a:fld>
            <a:endParaRPr lang="en-US"/>
          </a:p>
        </p:txBody>
      </p:sp>
    </p:spTree>
    <p:extLst>
      <p:ext uri="{BB962C8B-B14F-4D97-AF65-F5344CB8AC3E}">
        <p14:creationId xmlns:p14="http://schemas.microsoft.com/office/powerpoint/2010/main" val="194207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ordinance also specifies requirements for community gardens on </a:t>
            </a:r>
            <a:r>
              <a:rPr lang="en-US" dirty="0" err="1"/>
              <a:t>pblic</a:t>
            </a:r>
            <a:r>
              <a:rPr lang="en-US" dirty="0"/>
              <a:t> lands.  Also, all gardens regulated by Section 530.23 of the LDC are required to be registered on the FPAC website.  This assists with updates to the Community Food System Assessment study.</a:t>
            </a:r>
          </a:p>
        </p:txBody>
      </p:sp>
      <p:sp>
        <p:nvSpPr>
          <p:cNvPr id="4" name="Slide Number Placeholder 3"/>
          <p:cNvSpPr>
            <a:spLocks noGrp="1"/>
          </p:cNvSpPr>
          <p:nvPr>
            <p:ph type="sldNum" sz="quarter" idx="10"/>
          </p:nvPr>
        </p:nvSpPr>
        <p:spPr/>
        <p:txBody>
          <a:bodyPr/>
          <a:lstStyle/>
          <a:p>
            <a:fld id="{F1381537-A80B-4770-876F-8F83AA04A865}" type="slidenum">
              <a:rPr lang="en-US" smtClean="0"/>
              <a:t>24</a:t>
            </a:fld>
            <a:endParaRPr lang="en-US"/>
          </a:p>
        </p:txBody>
      </p:sp>
    </p:spTree>
    <p:extLst>
      <p:ext uri="{BB962C8B-B14F-4D97-AF65-F5344CB8AC3E}">
        <p14:creationId xmlns:p14="http://schemas.microsoft.com/office/powerpoint/2010/main" val="128781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Other initiatives include:  A mobile vending ordinance was adopted in 2018.</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25</a:t>
            </a:fld>
            <a:endParaRPr lang="en-US"/>
          </a:p>
        </p:txBody>
      </p:sp>
    </p:spTree>
    <p:extLst>
      <p:ext uri="{BB962C8B-B14F-4D97-AF65-F5344CB8AC3E}">
        <p14:creationId xmlns:p14="http://schemas.microsoft.com/office/powerpoint/2010/main" val="3599052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Backyard chickens were heavily discussed, but FPAC could not achieve any consensus.  These are handled </a:t>
            </a:r>
            <a:r>
              <a:rPr kumimoji="0" lang="en-US" sz="1200" b="0" i="0" u="none" strike="noStrike" kern="1200" cap="none" spc="0" normalizeH="0" baseline="0" noProof="0" dirty="0" err="1">
                <a:ln>
                  <a:noFill/>
                </a:ln>
                <a:solidFill>
                  <a:prstClr val="black"/>
                </a:solidFill>
                <a:effectLst/>
                <a:uLnTx/>
                <a:uFillTx/>
                <a:latin typeface="+mn-lt"/>
              </a:rPr>
              <a:t>ona</a:t>
            </a:r>
            <a:r>
              <a:rPr kumimoji="0" lang="en-US" sz="1200" b="0" i="0" u="none" strike="noStrike" kern="1200" cap="none" spc="0" normalizeH="0" baseline="0" noProof="0" dirty="0">
                <a:ln>
                  <a:noFill/>
                </a:ln>
                <a:solidFill>
                  <a:prstClr val="black"/>
                </a:solidFill>
                <a:effectLst/>
                <a:uLnTx/>
                <a:uFillTx/>
                <a:latin typeface="+mn-lt"/>
              </a:rPr>
              <a:t> nuisance basis by our code enforcement Department.</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26</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PDD19-0102		P2 	Slide 12 of 13		Mary Duke</a:t>
            </a:r>
          </a:p>
          <a:p>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27</a:t>
            </a:fld>
            <a:endParaRPr lang="en-US"/>
          </a:p>
        </p:txBody>
      </p:sp>
    </p:spTree>
    <p:extLst>
      <p:ext uri="{BB962C8B-B14F-4D97-AF65-F5344CB8AC3E}">
        <p14:creationId xmlns:p14="http://schemas.microsoft.com/office/powerpoint/2010/main" val="463667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Farmer’s Market survey was developed and issued electronically.  No responses. FPAC is now working to conduct emailed surveys and in person surveys.</a:t>
            </a:r>
          </a:p>
        </p:txBody>
      </p:sp>
      <p:sp>
        <p:nvSpPr>
          <p:cNvPr id="4" name="Slide Number Placeholder 3"/>
          <p:cNvSpPr>
            <a:spLocks noGrp="1"/>
          </p:cNvSpPr>
          <p:nvPr>
            <p:ph type="sldNum" sz="quarter" idx="5"/>
          </p:nvPr>
        </p:nvSpPr>
        <p:spPr/>
        <p:txBody>
          <a:bodyPr/>
          <a:lstStyle/>
          <a:p>
            <a:fld id="{F1381537-A80B-4770-876F-8F83AA04A865}" type="slidenum">
              <a:rPr lang="en-US" smtClean="0"/>
              <a:t>28</a:t>
            </a:fld>
            <a:endParaRPr lang="en-US"/>
          </a:p>
        </p:txBody>
      </p:sp>
    </p:spTree>
    <p:extLst>
      <p:ext uri="{BB962C8B-B14F-4D97-AF65-F5344CB8AC3E}">
        <p14:creationId xmlns:p14="http://schemas.microsoft.com/office/powerpoint/2010/main" val="1382242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FPAC is working to develop an FPAC Strategic Plan to develop a 5 year work program to focus efforts.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57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The Harbors West Market Area Redevelopment Infill Plan adopted by the Board of County Commissioners on June 25, 2013 identified a number of food policy strategies.</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3</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Pasco County Comprehensive Plan has Rural Protection Areas. Agrihood provisions in the Comp Plan and LDC are being evaluated to increase incentives.</a:t>
            </a:r>
          </a:p>
        </p:txBody>
      </p:sp>
      <p:sp>
        <p:nvSpPr>
          <p:cNvPr id="4" name="Slide Number Placeholder 3"/>
          <p:cNvSpPr>
            <a:spLocks noGrp="1"/>
          </p:cNvSpPr>
          <p:nvPr>
            <p:ph type="sldNum" sz="quarter" idx="5"/>
          </p:nvPr>
        </p:nvSpPr>
        <p:spPr/>
        <p:txBody>
          <a:bodyPr/>
          <a:lstStyle/>
          <a:p>
            <a:fld id="{F1381537-A80B-4770-876F-8F83AA04A865}" type="slidenum">
              <a:rPr lang="en-US" smtClean="0"/>
              <a:t>31</a:t>
            </a:fld>
            <a:endParaRPr lang="en-US"/>
          </a:p>
        </p:txBody>
      </p:sp>
    </p:spTree>
    <p:extLst>
      <p:ext uri="{BB962C8B-B14F-4D97-AF65-F5344CB8AC3E}">
        <p14:creationId xmlns:p14="http://schemas.microsoft.com/office/powerpoint/2010/main" val="2753820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areas will be the focus of Agrihood discussions.</a:t>
            </a:r>
          </a:p>
        </p:txBody>
      </p:sp>
      <p:sp>
        <p:nvSpPr>
          <p:cNvPr id="4" name="Slide Number Placeholder 3"/>
          <p:cNvSpPr>
            <a:spLocks noGrp="1"/>
          </p:cNvSpPr>
          <p:nvPr>
            <p:ph type="sldNum" sz="quarter" idx="5"/>
          </p:nvPr>
        </p:nvSpPr>
        <p:spPr/>
        <p:txBody>
          <a:bodyPr/>
          <a:lstStyle/>
          <a:p>
            <a:fld id="{F1381537-A80B-4770-876F-8F83AA04A865}" type="slidenum">
              <a:rPr lang="en-US" smtClean="0"/>
              <a:t>32</a:t>
            </a:fld>
            <a:endParaRPr lang="en-US"/>
          </a:p>
        </p:txBody>
      </p:sp>
    </p:spTree>
    <p:extLst>
      <p:ext uri="{BB962C8B-B14F-4D97-AF65-F5344CB8AC3E}">
        <p14:creationId xmlns:p14="http://schemas.microsoft.com/office/powerpoint/2010/main" val="1657864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FPAC provided detailed feedback into development of a TBRPC Resilient Regional Action Plan Goals, Objectives and Action Items to support food systems in the Tampa Bay Region.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013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PDD21-0084		N121-0259	 	Slide 10 of 14		Mary Duke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895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COVID, FPAC partnered with the Tampa Bay Network to End Hunger to help market their Waste No Food Tampa Bay initiative and APP in Pasco County.  There are links from the FPAC website to this program.  Program participation increased significantly after this effort.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857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to 3 people in PDD that assist FPAC implement it’s vision.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616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to 3 people in PDD that assist FPAC implement it’s vision.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382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26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 FPAC Vision is to provide an equitable, resilient, local food system.  Mission is to develop responsible policies to improve access.</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4</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FPAC initiatives focus in five primary areas.</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5</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FPAC utilizes a variety of public engagement techniques.</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6</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FPAC initiatives are multi-fold. A Community Food Assessment Study was conducted in 2016.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1537-A80B-4770-876F-8F83AA04A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02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The Community Food System Assessment was lead by the county health Department with county planners conducting a policy/regulation review.</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8</a:t>
            </a:fld>
            <a:endParaRPr lang="en-US"/>
          </a:p>
        </p:txBody>
      </p:sp>
    </p:spTree>
    <p:extLst>
      <p:ext uri="{BB962C8B-B14F-4D97-AF65-F5344CB8AC3E}">
        <p14:creationId xmlns:p14="http://schemas.microsoft.com/office/powerpoint/2010/main" val="338345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 Next major initiative was development of an Urban Agricultural Ordinance.</a:t>
            </a:r>
            <a:endParaRPr lang="en-US" dirty="0"/>
          </a:p>
        </p:txBody>
      </p:sp>
      <p:sp>
        <p:nvSpPr>
          <p:cNvPr id="4" name="Slide Number Placeholder 3"/>
          <p:cNvSpPr>
            <a:spLocks noGrp="1"/>
          </p:cNvSpPr>
          <p:nvPr>
            <p:ph type="sldNum" sz="quarter" idx="10"/>
          </p:nvPr>
        </p:nvSpPr>
        <p:spPr/>
        <p:txBody>
          <a:bodyPr/>
          <a:lstStyle/>
          <a:p>
            <a:fld id="{F1381537-A80B-4770-876F-8F83AA04A865}" type="slidenum">
              <a:rPr lang="en-US" smtClean="0"/>
              <a:t>9</a:t>
            </a:fld>
            <a:endParaRPr lang="en-US"/>
          </a:p>
        </p:txBody>
      </p:sp>
    </p:spTree>
    <p:extLst>
      <p:ext uri="{BB962C8B-B14F-4D97-AF65-F5344CB8AC3E}">
        <p14:creationId xmlns:p14="http://schemas.microsoft.com/office/powerpoint/2010/main" val="3383450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2400" cap="all" baseline="0">
                <a:solidFill>
                  <a:srgbClr val="58595B"/>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rgbClr val="58595B"/>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E15DBA-1081-4A95-A38C-BBADF69C468A}" type="datetimeFigureOut">
              <a:rPr lang="en-US" smtClean="0"/>
              <a:t>7/19/2021</a:t>
            </a:fld>
            <a:endParaRPr lang="en-US"/>
          </a:p>
        </p:txBody>
      </p:sp>
      <p:sp>
        <p:nvSpPr>
          <p:cNvPr id="6" name="Slide Number Placeholder 5"/>
          <p:cNvSpPr>
            <a:spLocks noGrp="1"/>
          </p:cNvSpPr>
          <p:nvPr>
            <p:ph type="sldNum" sz="quarter" idx="12"/>
          </p:nvPr>
        </p:nvSpPr>
        <p:spPr/>
        <p:txBody>
          <a:bodyPr/>
          <a:lstStyle/>
          <a:p>
            <a:fld id="{53D21462-AD79-4DA9-8095-72A5A9241370}"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85800" y="3398520"/>
            <a:ext cx="7848600" cy="1588"/>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1" name="Picture 10" descr="pascocounty_rgb_tag smalle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05600" y="5486400"/>
            <a:ext cx="2267137" cy="1069257"/>
          </a:xfrm>
          <a:prstGeom prst="rect">
            <a:avLst/>
          </a:prstGeom>
          <a:noFill/>
          <a:ln>
            <a:noFill/>
          </a:ln>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Agenda Item N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819400"/>
            <a:ext cx="8229600" cy="990600"/>
          </a:xfrm>
        </p:spPr>
        <p:txBody>
          <a:bodyPr>
            <a:normAutofit/>
          </a:bodyPr>
          <a:lstStyle>
            <a:lvl1pPr>
              <a:defRPr sz="2400" baseline="0">
                <a:latin typeface="+mj-lt"/>
              </a:defRPr>
            </a:lvl1pPr>
          </a:lstStyle>
          <a:p>
            <a:r>
              <a:rPr lang="en-US" dirty="0"/>
              <a:t>Subtitle/Agenda Item no.</a:t>
            </a:r>
          </a:p>
        </p:txBody>
      </p:sp>
      <p:sp>
        <p:nvSpPr>
          <p:cNvPr id="3" name="Date Placeholder 2"/>
          <p:cNvSpPr>
            <a:spLocks noGrp="1"/>
          </p:cNvSpPr>
          <p:nvPr>
            <p:ph type="dt" sz="half" idx="10"/>
          </p:nvPr>
        </p:nvSpPr>
        <p:spPr/>
        <p:txBody>
          <a:bodyPr/>
          <a:lstStyle/>
          <a:p>
            <a:fld id="{C7E15DBA-1081-4A95-A38C-BBADF69C468A}" type="datetimeFigureOut">
              <a:rPr lang="en-US" smtClean="0"/>
              <a:t>7/19/2021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D21462-AD79-4DA9-8095-72A5A9241370}" type="slidenum">
              <a:rPr lang="en-US" smtClean="0"/>
              <a:t>‹#›</a:t>
            </a:fld>
            <a:endParaRPr lang="en-US"/>
          </a:p>
        </p:txBody>
      </p:sp>
      <p:pic>
        <p:nvPicPr>
          <p:cNvPr id="6" name="Picture 2" descr="C:\Users\pbaracaldo\Pictures\swoosh_rgb-orang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657600"/>
            <a:ext cx="4883150" cy="443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baracaldo\Downloads\sun-bird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0" y="6013939"/>
            <a:ext cx="651095" cy="64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76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mj-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182880" indent="-182880">
              <a:buClr>
                <a:srgbClr val="DF7A00"/>
              </a:buClr>
              <a:buFont typeface="Wingdings" panose="05000000000000000000" pitchFamily="2" charset="2"/>
              <a:buChar char="Ø"/>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3C6EC1-8F33-4665-B636-949CE83BA99A}"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E7299-3C36-46FB-AD0E-02308AFA07D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mj-lt"/>
              </a:defRPr>
            </a:lvl1p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43C6EC1-8F33-4665-B636-949CE83BA99A}"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E7299-3C36-46FB-AD0E-02308AFA07D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94" y="533400"/>
            <a:ext cx="8229600" cy="990600"/>
          </a:xfrm>
        </p:spPr>
        <p:txBody>
          <a:bodyPr>
            <a:normAutofit/>
          </a:bodyPr>
          <a:lstStyle>
            <a:lvl1pPr>
              <a:defRPr sz="2400">
                <a:latin typeface="+mj-lt"/>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sz="2400" b="0" baseline="0">
                <a:solidFill>
                  <a:srgbClr val="58595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normAutofit/>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lang="en-US" sz="2400" b="0" kern="1200" dirty="0" smtClean="0">
                <a:solidFill>
                  <a:srgbClr val="58595B"/>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438400"/>
            <a:ext cx="3931920" cy="3951288"/>
          </a:xfrm>
        </p:spPr>
        <p:txBody>
          <a:bodyPr>
            <a:normAutofit/>
          </a:bodyPr>
          <a:lstStyle>
            <a:lvl1pPr>
              <a:defRPr sz="2400">
                <a:latin typeface="+mj-lt"/>
                <a:ea typeface="MingLiU-ExtB" panose="02020500000000000000" pitchFamily="18" charset="-120"/>
              </a:defRPr>
            </a:lvl1pPr>
            <a:lvl2pPr>
              <a:defRPr sz="2400">
                <a:latin typeface="+mj-lt"/>
                <a:ea typeface="MingLiU-ExtB" panose="02020500000000000000" pitchFamily="18" charset="-120"/>
              </a:defRPr>
            </a:lvl2pPr>
            <a:lvl3pPr>
              <a:defRPr sz="2400">
                <a:latin typeface="+mj-lt"/>
                <a:ea typeface="MingLiU-ExtB" panose="02020500000000000000" pitchFamily="18" charset="-120"/>
              </a:defRPr>
            </a:lvl3pPr>
            <a:lvl4pPr>
              <a:defRPr sz="2400">
                <a:latin typeface="+mj-lt"/>
                <a:ea typeface="MingLiU-ExtB" panose="02020500000000000000" pitchFamily="18" charset="-120"/>
              </a:defRPr>
            </a:lvl4pPr>
            <a:lvl5pPr>
              <a:defRPr sz="2400">
                <a:latin typeface="+mj-lt"/>
                <a:ea typeface="MingLiU-ExtB" panose="02020500000000000000" pitchFamily="18" charset="-12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43C6EC1-8F33-4665-B636-949CE83BA99A}" type="datetimeFigureOut">
              <a:rPr lang="en-US" smtClean="0"/>
              <a:t>7/19/2021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E7299-3C36-46FB-AD0E-02308AFA07DE}"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p>
            <a:fld id="{F43C6EC1-8F33-4665-B636-949CE83BA99A}" type="datetimeFigureOut">
              <a:rPr lang="en-US" smtClean="0"/>
              <a:t>7/19/2021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E7299-3C36-46FB-AD0E-02308AFA07D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7E15DBA-1081-4A95-A38C-BBADF69C468A}" type="datetimeFigureOut">
              <a:rPr lang="en-US" smtClean="0"/>
              <a:t>7/19/2021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3D21462-AD79-4DA9-8095-72A5A924137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723" r:id="rId2"/>
  </p:sldLayoutIdLst>
  <p:txStyles>
    <p:titleStyle>
      <a:lvl1pPr algn="l" defTabSz="914400" rtl="0" eaLnBrk="1" latinLnBrk="0" hangingPunct="1">
        <a:spcBef>
          <a:spcPct val="0"/>
        </a:spcBef>
        <a:buNone/>
        <a:defRPr sz="2400" kern="1200" spc="-100" baseline="0">
          <a:solidFill>
            <a:srgbClr val="58595B"/>
          </a:solidFill>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spcBef>
          <a:spcPct val="20000"/>
        </a:spcBef>
        <a:buClr>
          <a:srgbClr val="DF7A00"/>
        </a:buClr>
        <a:buSzPct val="85000"/>
        <a:buFont typeface="Wingdings" panose="05000000000000000000" pitchFamily="2" charset="2"/>
        <a:buChar char="Ø"/>
        <a:defRPr sz="2400" kern="1200">
          <a:solidFill>
            <a:srgbClr val="58595B"/>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rgbClr val="58595B"/>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400" kern="1200">
          <a:solidFill>
            <a:srgbClr val="58595B"/>
          </a:solidFill>
          <a:latin typeface="Myriad Pro"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400" kern="1200">
          <a:solidFill>
            <a:srgbClr val="58595B"/>
          </a:solidFill>
          <a:latin typeface="Myriad Pro"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rgbClr val="58595B"/>
          </a:solidFill>
          <a:latin typeface="Myriad Pro"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7E15DBA-1081-4A95-A38C-BBADF69C468A}" type="datetimeFigureOut">
              <a:rPr lang="en-US" smtClean="0"/>
              <a:t>7/19/2021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3D21462-AD79-4DA9-8095-72A5A9241370}" type="slidenum">
              <a:rPr lang="en-US" smtClean="0"/>
              <a:t>‹#›</a:t>
            </a:fld>
            <a:endParaRPr lang="en-US"/>
          </a:p>
        </p:txBody>
      </p:sp>
      <p:pic>
        <p:nvPicPr>
          <p:cNvPr id="9" name="Picture 2" descr="C:\Users\pbaracaldo\Pictures\swoosh_rgb-oran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632" y="1194014"/>
            <a:ext cx="4883150" cy="443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pbaracaldo\Downloads\sun-bird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0" y="6013939"/>
            <a:ext cx="651095" cy="64107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Lst>
  <p:txStyles>
    <p:titleStyle>
      <a:lvl1pPr algn="l" defTabSz="914400" rtl="0" eaLnBrk="1" latinLnBrk="0" hangingPunct="1">
        <a:spcBef>
          <a:spcPct val="0"/>
        </a:spcBef>
        <a:buNone/>
        <a:defRPr sz="2400" kern="1200" spc="-100" baseline="0">
          <a:solidFill>
            <a:srgbClr val="58595B"/>
          </a:solidFill>
          <a:latin typeface="+mj-lt"/>
          <a:ea typeface="+mj-ea"/>
          <a:cs typeface="+mj-cs"/>
        </a:defRPr>
      </a:lvl1pPr>
    </p:titleStyle>
    <p:bodyStyle>
      <a:lvl1pPr marL="182880" indent="-182880" algn="l" defTabSz="914400" rtl="0" eaLnBrk="1" latinLnBrk="0" hangingPunct="1">
        <a:spcBef>
          <a:spcPct val="20000"/>
        </a:spcBef>
        <a:buClr>
          <a:srgbClr val="DF7A00"/>
        </a:buClr>
        <a:buSzPct val="85000"/>
        <a:buFont typeface="Wingdings" panose="05000000000000000000" pitchFamily="2" charset="2"/>
        <a:buChar char="Ø"/>
        <a:defRPr sz="2400" kern="1200">
          <a:solidFill>
            <a:srgbClr val="58595B"/>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rgbClr val="58595B"/>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400" kern="1200">
          <a:solidFill>
            <a:srgbClr val="58595B"/>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400" kern="1200">
          <a:solidFill>
            <a:srgbClr val="58595B"/>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rgbClr val="58595B"/>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0.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notesSlide" Target="../notesSlides/notesSlide16.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172.23.17.11/bminquiry/default.aspx"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1.png"/><Relationship Id="rId12"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https://library.municode.com/fl/pasco_county/codes/land_development_code?nodeId=CH500ZOST_S530SURE_530.23COGAMAGACOFA" TargetMode="External"/><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7.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www.pascocountyfl.net/FormCenter/Planning-and-Development-20/Urban-Agriculture-Registration-272" TargetMode="External"/><Relationship Id="rId3" Type="http://schemas.openxmlformats.org/officeDocument/2006/relationships/slideLayout" Target="../slideLayouts/slideLayout3.xml"/><Relationship Id="rId7" Type="http://schemas.openxmlformats.org/officeDocument/2006/relationships/image" Target="../media/image4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55.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59.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60.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emojione_270b.svg" TargetMode="External"/><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png"/><Relationship Id="rId5" Type="http://schemas.openxmlformats.org/officeDocument/2006/relationships/image" Target="../media/image61.emf"/><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emojione_270b.svg" TargetMode="Externa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emojione_270b.svg" TargetMode="External"/><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6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emojione_270b.svg" TargetMode="External"/><Relationship Id="rId4" Type="http://schemas.openxmlformats.org/officeDocument/2006/relationships/notesSlide" Target="../notesSlides/notesSlide34.xml"/><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hyperlink" Target="mailto:jalexander@pascocountyfl.net"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ssimon@pascocountyfl.net" TargetMode="External"/><Relationship Id="rId5" Type="http://schemas.openxmlformats.org/officeDocument/2006/relationships/hyperlink" Target="mailto:mduke@pascocountyfl.net" TargetMode="External"/><Relationship Id="rId4" Type="http://schemas.openxmlformats.org/officeDocument/2006/relationships/notesSlide" Target="../notesSlides/notesSlide35.xml"/><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hyperlink" Target="http://www.pascocountyfl.net/2304/Food-Policy-Advisory-Council" TargetMode="External"/><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library.municode.com/fl/pasco_county/codes/land_development_code?nodeId=CH500ZOST_S530SURE_530.23COGAMAGACOFA" TargetMode="External"/><Relationship Id="rId3" Type="http://schemas.openxmlformats.org/officeDocument/2006/relationships/slideLayout" Target="../slideLayouts/slideLayout3.xml"/><Relationship Id="rId7" Type="http://schemas.openxmlformats.org/officeDocument/2006/relationships/hyperlink" Target="https://library.municode.com/fl/pasco_county/codes/land_development_code?nodeId=CH400PETYAP_S406MIPE_406.8GAPLPE" TargetMode="External"/><Relationship Id="rId12"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reativecommons.org/licenses/by-sa/3.0/" TargetMode="External"/><Relationship Id="rId11" Type="http://schemas.openxmlformats.org/officeDocument/2006/relationships/image" Target="../media/image13.png"/><Relationship Id="rId5" Type="http://schemas.openxmlformats.org/officeDocument/2006/relationships/hyperlink" Target="http://commons.wikimedia.org/wiki/file:emojione_270b.svg" TargetMode="External"/><Relationship Id="rId10" Type="http://schemas.openxmlformats.org/officeDocument/2006/relationships/hyperlink" Target="https://www.travelntrends.com/starkeys-market/" TargetMode="External"/><Relationship Id="rId4" Type="http://schemas.openxmlformats.org/officeDocument/2006/relationships/notesSlide" Target="../notesSlides/notesSlide7.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7.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b="1" dirty="0"/>
              <a:t>Florida FOOD policy council</a:t>
            </a:r>
            <a:br>
              <a:rPr lang="en-US" dirty="0"/>
            </a:br>
            <a:endParaRPr lang="en-US" dirty="0"/>
          </a:p>
        </p:txBody>
      </p:sp>
      <p:sp>
        <p:nvSpPr>
          <p:cNvPr id="5" name="Subtitle 4"/>
          <p:cNvSpPr>
            <a:spLocks noGrp="1"/>
          </p:cNvSpPr>
          <p:nvPr>
            <p:ph type="subTitle" idx="1"/>
          </p:nvPr>
        </p:nvSpPr>
        <p:spPr>
          <a:xfrm>
            <a:off x="685800" y="3505200"/>
            <a:ext cx="7696200" cy="1752600"/>
          </a:xfrm>
        </p:spPr>
        <p:txBody>
          <a:bodyPr>
            <a:normAutofit/>
          </a:bodyPr>
          <a:lstStyle/>
          <a:p>
            <a:endParaRPr lang="en-US" b="1" dirty="0"/>
          </a:p>
          <a:p>
            <a:r>
              <a:rPr lang="en-US" b="1" dirty="0"/>
              <a:t> </a:t>
            </a:r>
            <a:endParaRPr lang="en-US" dirty="0"/>
          </a:p>
          <a:p>
            <a:r>
              <a:rPr lang="en-US" sz="3300" b="1" dirty="0"/>
              <a:t> July 30, 2021</a:t>
            </a:r>
          </a:p>
          <a:p>
            <a:endParaRPr lang="en-US" dirty="0"/>
          </a:p>
          <a:p>
            <a:endParaRPr lang="en-US" dirty="0"/>
          </a:p>
          <a:p>
            <a:endParaRPr lang="en-US" dirty="0"/>
          </a:p>
        </p:txBody>
      </p:sp>
      <p:pic>
        <p:nvPicPr>
          <p:cNvPr id="1026" name="Picture 2" descr="image002">
            <a:extLst>
              <a:ext uri="{FF2B5EF4-FFF2-40B4-BE49-F238E27FC236}">
                <a16:creationId xmlns:a16="http://schemas.microsoft.com/office/drawing/2014/main" id="{EBEDFB7D-C52D-4EE2-A204-FBEA537B4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506266"/>
            <a:ext cx="609600" cy="95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ADA7093C-0B67-45CE-ABFD-A730050474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7716107"/>
      </p:ext>
    </p:extLst>
  </p:cSld>
  <p:clrMapOvr>
    <a:masterClrMapping/>
  </p:clrMapOvr>
  <mc:AlternateContent xmlns:mc="http://schemas.openxmlformats.org/markup-compatibility/2006">
    <mc:Choice xmlns:p14="http://schemas.microsoft.com/office/powerpoint/2010/main" Requires="p14">
      <p:transition spd="slow" p14:dur="2000" advTm="19236"/>
    </mc:Choice>
    <mc:Fallback>
      <p:transition spd="slow" advTm="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5" name="Picture 4">
            <a:extLst>
              <a:ext uri="{FF2B5EF4-FFF2-40B4-BE49-F238E27FC236}">
                <a16:creationId xmlns:a16="http://schemas.microsoft.com/office/drawing/2014/main" id="{2B32BD55-587C-4295-AD70-89DE3FA385E1}"/>
              </a:ext>
            </a:extLst>
          </p:cNvPr>
          <p:cNvPicPr>
            <a:picLocks noChangeAspect="1"/>
          </p:cNvPicPr>
          <p:nvPr/>
        </p:nvPicPr>
        <p:blipFill>
          <a:blip r:embed="rId6"/>
          <a:stretch>
            <a:fillRect/>
          </a:stretch>
        </p:blipFill>
        <p:spPr>
          <a:xfrm>
            <a:off x="466139" y="1676400"/>
            <a:ext cx="5688061" cy="4712616"/>
          </a:xfrm>
          <a:prstGeom prst="rect">
            <a:avLst/>
          </a:prstGeom>
        </p:spPr>
      </p:pic>
      <p:pic>
        <p:nvPicPr>
          <p:cNvPr id="6" name="Picture 5">
            <a:extLst>
              <a:ext uri="{FF2B5EF4-FFF2-40B4-BE49-F238E27FC236}">
                <a16:creationId xmlns:a16="http://schemas.microsoft.com/office/drawing/2014/main" id="{C2495AFD-B374-491D-9545-4CDDC1E53475}"/>
              </a:ext>
            </a:extLst>
          </p:cNvPr>
          <p:cNvPicPr>
            <a:picLocks noChangeAspect="1"/>
          </p:cNvPicPr>
          <p:nvPr/>
        </p:nvPicPr>
        <p:blipFill>
          <a:blip r:embed="rId7"/>
          <a:stretch>
            <a:fillRect/>
          </a:stretch>
        </p:blipFill>
        <p:spPr>
          <a:xfrm>
            <a:off x="6431386" y="2133600"/>
            <a:ext cx="2542252" cy="3389670"/>
          </a:xfrm>
          <a:prstGeom prst="rect">
            <a:avLst/>
          </a:prstGeom>
        </p:spPr>
      </p:pic>
      <p:pic>
        <p:nvPicPr>
          <p:cNvPr id="7" name="Audio 6">
            <a:hlinkClick r:id="" action="ppaction://media"/>
            <a:extLst>
              <a:ext uri="{FF2B5EF4-FFF2-40B4-BE49-F238E27FC236}">
                <a16:creationId xmlns:a16="http://schemas.microsoft.com/office/drawing/2014/main" id="{C624AF8A-8EB7-4DE6-9D45-824511CDAE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17518183"/>
      </p:ext>
    </p:extLst>
  </p:cSld>
  <p:clrMapOvr>
    <a:masterClrMapping/>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3" name="Picture 2">
            <a:extLst>
              <a:ext uri="{FF2B5EF4-FFF2-40B4-BE49-F238E27FC236}">
                <a16:creationId xmlns:a16="http://schemas.microsoft.com/office/drawing/2014/main" id="{5629F076-2C35-4FF9-BDC3-E98B2AF3071B}"/>
              </a:ext>
            </a:extLst>
          </p:cNvPr>
          <p:cNvPicPr>
            <a:picLocks noChangeAspect="1"/>
          </p:cNvPicPr>
          <p:nvPr/>
        </p:nvPicPr>
        <p:blipFill>
          <a:blip r:embed="rId6"/>
          <a:stretch>
            <a:fillRect/>
          </a:stretch>
        </p:blipFill>
        <p:spPr>
          <a:xfrm>
            <a:off x="725447" y="1492405"/>
            <a:ext cx="7047587" cy="5352752"/>
          </a:xfrm>
          <a:prstGeom prst="rect">
            <a:avLst/>
          </a:prstGeom>
        </p:spPr>
      </p:pic>
      <p:pic>
        <p:nvPicPr>
          <p:cNvPr id="7" name="Picture 6">
            <a:extLst>
              <a:ext uri="{FF2B5EF4-FFF2-40B4-BE49-F238E27FC236}">
                <a16:creationId xmlns:a16="http://schemas.microsoft.com/office/drawing/2014/main" id="{27C02BBC-88CA-4F72-9640-5D15487788D8}"/>
              </a:ext>
            </a:extLst>
          </p:cNvPr>
          <p:cNvPicPr>
            <a:picLocks noChangeAspect="1"/>
          </p:cNvPicPr>
          <p:nvPr/>
        </p:nvPicPr>
        <p:blipFill>
          <a:blip r:embed="rId7"/>
          <a:stretch>
            <a:fillRect/>
          </a:stretch>
        </p:blipFill>
        <p:spPr>
          <a:xfrm>
            <a:off x="5376385" y="3081107"/>
            <a:ext cx="3310415" cy="2206943"/>
          </a:xfrm>
          <a:prstGeom prst="rect">
            <a:avLst/>
          </a:prstGeom>
        </p:spPr>
      </p:pic>
      <p:pic>
        <p:nvPicPr>
          <p:cNvPr id="8" name="Audio 7">
            <a:hlinkClick r:id="" action="ppaction://media"/>
            <a:extLst>
              <a:ext uri="{FF2B5EF4-FFF2-40B4-BE49-F238E27FC236}">
                <a16:creationId xmlns:a16="http://schemas.microsoft.com/office/drawing/2014/main" id="{539A549E-1E7B-4605-88CB-ECB2F43AC5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43228581"/>
      </p:ext>
    </p:extLst>
  </p:cSld>
  <p:clrMapOvr>
    <a:masterClrMapping/>
  </p:clrMapOvr>
  <mc:AlternateContent xmlns:mc="http://schemas.openxmlformats.org/markup-compatibility/2006">
    <mc:Choice xmlns:p14="http://schemas.microsoft.com/office/powerpoint/2010/main" Requires="p14">
      <p:transition spd="slow" p14:dur="2000" advTm="14824"/>
    </mc:Choice>
    <mc:Fallback>
      <p:transition spd="slow" advTm="1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5" name="Picture 4">
            <a:extLst>
              <a:ext uri="{FF2B5EF4-FFF2-40B4-BE49-F238E27FC236}">
                <a16:creationId xmlns:a16="http://schemas.microsoft.com/office/drawing/2014/main" id="{180EEA2C-AE5A-48A4-AC4F-E0FC2A37CC13}"/>
              </a:ext>
            </a:extLst>
          </p:cNvPr>
          <p:cNvPicPr>
            <a:picLocks noChangeAspect="1"/>
          </p:cNvPicPr>
          <p:nvPr/>
        </p:nvPicPr>
        <p:blipFill>
          <a:blip r:embed="rId6"/>
          <a:stretch>
            <a:fillRect/>
          </a:stretch>
        </p:blipFill>
        <p:spPr>
          <a:xfrm>
            <a:off x="440933" y="1482695"/>
            <a:ext cx="6897977" cy="4866734"/>
          </a:xfrm>
          <a:prstGeom prst="rect">
            <a:avLst/>
          </a:prstGeom>
        </p:spPr>
      </p:pic>
      <p:pic>
        <p:nvPicPr>
          <p:cNvPr id="6" name="Picture 5">
            <a:extLst>
              <a:ext uri="{FF2B5EF4-FFF2-40B4-BE49-F238E27FC236}">
                <a16:creationId xmlns:a16="http://schemas.microsoft.com/office/drawing/2014/main" id="{CAB4908C-1FF7-4225-9751-448482F76DFC}"/>
              </a:ext>
            </a:extLst>
          </p:cNvPr>
          <p:cNvPicPr>
            <a:picLocks noChangeAspect="1"/>
          </p:cNvPicPr>
          <p:nvPr/>
        </p:nvPicPr>
        <p:blipFill>
          <a:blip r:embed="rId7"/>
          <a:stretch>
            <a:fillRect/>
          </a:stretch>
        </p:blipFill>
        <p:spPr>
          <a:xfrm>
            <a:off x="6177691" y="1295400"/>
            <a:ext cx="2540787" cy="1693857"/>
          </a:xfrm>
          <a:prstGeom prst="rect">
            <a:avLst/>
          </a:prstGeom>
        </p:spPr>
      </p:pic>
      <p:pic>
        <p:nvPicPr>
          <p:cNvPr id="10" name="Audio 9">
            <a:hlinkClick r:id="" action="ppaction://media"/>
            <a:extLst>
              <a:ext uri="{FF2B5EF4-FFF2-40B4-BE49-F238E27FC236}">
                <a16:creationId xmlns:a16="http://schemas.microsoft.com/office/drawing/2014/main" id="{BDF58E7E-85F5-42C9-8BF2-B42A16F3D6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57462073"/>
      </p:ext>
    </p:extLst>
  </p:cSld>
  <p:clrMapOvr>
    <a:masterClrMapping/>
  </p:clrMapOvr>
  <mc:AlternateContent xmlns:mc="http://schemas.openxmlformats.org/markup-compatibility/2006">
    <mc:Choice xmlns:p14="http://schemas.microsoft.com/office/powerpoint/2010/main" Requires="p14">
      <p:transition spd="slow" p14:dur="2000" advTm="28830"/>
    </mc:Choice>
    <mc:Fallback>
      <p:transition spd="slow" advTm="2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3" name="Picture 2">
            <a:extLst>
              <a:ext uri="{FF2B5EF4-FFF2-40B4-BE49-F238E27FC236}">
                <a16:creationId xmlns:a16="http://schemas.microsoft.com/office/drawing/2014/main" id="{F992BBB1-A0F7-427F-9E74-7C683E321AF8}"/>
              </a:ext>
            </a:extLst>
          </p:cNvPr>
          <p:cNvPicPr>
            <a:picLocks noChangeAspect="1"/>
          </p:cNvPicPr>
          <p:nvPr/>
        </p:nvPicPr>
        <p:blipFill>
          <a:blip r:embed="rId6"/>
          <a:stretch>
            <a:fillRect/>
          </a:stretch>
        </p:blipFill>
        <p:spPr>
          <a:xfrm>
            <a:off x="477748" y="1759360"/>
            <a:ext cx="7756208" cy="4713562"/>
          </a:xfrm>
          <a:prstGeom prst="rect">
            <a:avLst/>
          </a:prstGeom>
        </p:spPr>
      </p:pic>
      <p:pic>
        <p:nvPicPr>
          <p:cNvPr id="7" name="Picture 6">
            <a:extLst>
              <a:ext uri="{FF2B5EF4-FFF2-40B4-BE49-F238E27FC236}">
                <a16:creationId xmlns:a16="http://schemas.microsoft.com/office/drawing/2014/main" id="{18127800-F408-4315-83B8-1D80B587425E}"/>
              </a:ext>
            </a:extLst>
          </p:cNvPr>
          <p:cNvPicPr>
            <a:picLocks noChangeAspect="1"/>
          </p:cNvPicPr>
          <p:nvPr/>
        </p:nvPicPr>
        <p:blipFill>
          <a:blip r:embed="rId7"/>
          <a:stretch>
            <a:fillRect/>
          </a:stretch>
        </p:blipFill>
        <p:spPr>
          <a:xfrm>
            <a:off x="3581400" y="1485670"/>
            <a:ext cx="4340728" cy="786452"/>
          </a:xfrm>
          <a:prstGeom prst="rect">
            <a:avLst/>
          </a:prstGeom>
        </p:spPr>
      </p:pic>
      <p:pic>
        <p:nvPicPr>
          <p:cNvPr id="9" name="Audio 8">
            <a:hlinkClick r:id="" action="ppaction://media"/>
            <a:extLst>
              <a:ext uri="{FF2B5EF4-FFF2-40B4-BE49-F238E27FC236}">
                <a16:creationId xmlns:a16="http://schemas.microsoft.com/office/drawing/2014/main" id="{3D5B0E81-CB77-4B32-92B7-B7B64BB5C0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4787709"/>
      </p:ext>
    </p:extLst>
  </p:cSld>
  <p:clrMapOvr>
    <a:masterClrMapping/>
  </p:clrMapOvr>
  <mc:AlternateContent xmlns:mc="http://schemas.openxmlformats.org/markup-compatibility/2006">
    <mc:Choice xmlns:p14="http://schemas.microsoft.com/office/powerpoint/2010/main" Requires="p14">
      <p:transition spd="slow" p14:dur="2000" advTm="7464"/>
    </mc:Choice>
    <mc:Fallback>
      <p:transition spd="slow" advTm="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5" name="Picture 4">
            <a:extLst>
              <a:ext uri="{FF2B5EF4-FFF2-40B4-BE49-F238E27FC236}">
                <a16:creationId xmlns:a16="http://schemas.microsoft.com/office/drawing/2014/main" id="{1D9F4AD7-716E-4345-905D-53AF2900A8C5}"/>
              </a:ext>
            </a:extLst>
          </p:cNvPr>
          <p:cNvPicPr>
            <a:picLocks noChangeAspect="1"/>
          </p:cNvPicPr>
          <p:nvPr/>
        </p:nvPicPr>
        <p:blipFill>
          <a:blip r:embed="rId6"/>
          <a:stretch>
            <a:fillRect/>
          </a:stretch>
        </p:blipFill>
        <p:spPr>
          <a:xfrm>
            <a:off x="457200" y="1524000"/>
            <a:ext cx="7595740" cy="4438273"/>
          </a:xfrm>
          <a:prstGeom prst="rect">
            <a:avLst/>
          </a:prstGeom>
        </p:spPr>
      </p:pic>
      <p:pic>
        <p:nvPicPr>
          <p:cNvPr id="6" name="Picture 5">
            <a:extLst>
              <a:ext uri="{FF2B5EF4-FFF2-40B4-BE49-F238E27FC236}">
                <a16:creationId xmlns:a16="http://schemas.microsoft.com/office/drawing/2014/main" id="{BD68D779-20D5-42FD-99D6-3DFB6AA5EEEE}"/>
              </a:ext>
            </a:extLst>
          </p:cNvPr>
          <p:cNvPicPr>
            <a:picLocks noChangeAspect="1"/>
          </p:cNvPicPr>
          <p:nvPr/>
        </p:nvPicPr>
        <p:blipFill>
          <a:blip r:embed="rId7"/>
          <a:stretch>
            <a:fillRect/>
          </a:stretch>
        </p:blipFill>
        <p:spPr>
          <a:xfrm>
            <a:off x="5003963" y="1295400"/>
            <a:ext cx="3231160" cy="774259"/>
          </a:xfrm>
          <a:prstGeom prst="rect">
            <a:avLst/>
          </a:prstGeom>
        </p:spPr>
      </p:pic>
      <p:pic>
        <p:nvPicPr>
          <p:cNvPr id="9" name="Audio 8">
            <a:hlinkClick r:id="" action="ppaction://media"/>
            <a:extLst>
              <a:ext uri="{FF2B5EF4-FFF2-40B4-BE49-F238E27FC236}">
                <a16:creationId xmlns:a16="http://schemas.microsoft.com/office/drawing/2014/main" id="{6FECB925-159D-4E93-A4C0-D6AFF7AEDD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81834446"/>
      </p:ext>
    </p:extLst>
  </p:cSld>
  <p:clrMapOvr>
    <a:masterClrMapping/>
  </p:clrMapOvr>
  <mc:AlternateContent xmlns:mc="http://schemas.openxmlformats.org/markup-compatibility/2006">
    <mc:Choice xmlns:p14="http://schemas.microsoft.com/office/powerpoint/2010/main" Requires="p14">
      <p:transition spd="slow" p14:dur="2000" advTm="5744"/>
    </mc:Choice>
    <mc:Fallback>
      <p:transition spd="slow" advTm="5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7" name="Picture 6">
            <a:extLst>
              <a:ext uri="{FF2B5EF4-FFF2-40B4-BE49-F238E27FC236}">
                <a16:creationId xmlns:a16="http://schemas.microsoft.com/office/drawing/2014/main" id="{96C01FC7-1D48-4B94-8BC8-7F1F06894719}"/>
              </a:ext>
            </a:extLst>
          </p:cNvPr>
          <p:cNvPicPr>
            <a:picLocks noChangeAspect="1"/>
          </p:cNvPicPr>
          <p:nvPr/>
        </p:nvPicPr>
        <p:blipFill>
          <a:blip r:embed="rId6"/>
          <a:stretch>
            <a:fillRect/>
          </a:stretch>
        </p:blipFill>
        <p:spPr>
          <a:xfrm>
            <a:off x="7431629" y="1590895"/>
            <a:ext cx="1347333" cy="3676207"/>
          </a:xfrm>
          <a:prstGeom prst="rect">
            <a:avLst/>
          </a:prstGeom>
        </p:spPr>
      </p:pic>
      <p:sp>
        <p:nvSpPr>
          <p:cNvPr id="8" name="TextBox 7">
            <a:extLst>
              <a:ext uri="{FF2B5EF4-FFF2-40B4-BE49-F238E27FC236}">
                <a16:creationId xmlns:a16="http://schemas.microsoft.com/office/drawing/2014/main" id="{45C96A67-B2AF-4A1D-BB12-843D85F73032}"/>
              </a:ext>
            </a:extLst>
          </p:cNvPr>
          <p:cNvSpPr txBox="1"/>
          <p:nvPr/>
        </p:nvSpPr>
        <p:spPr>
          <a:xfrm>
            <a:off x="457199" y="1676400"/>
            <a:ext cx="6974429" cy="4431983"/>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Garden Plan Permit</a:t>
            </a:r>
          </a:p>
          <a:p>
            <a:pPr marL="800100" lvl="1" indent="-342900">
              <a:buFont typeface="Arial" panose="020B0604020202020204" pitchFamily="34" charset="0"/>
              <a:buChar char="•"/>
            </a:pPr>
            <a:r>
              <a:rPr lang="en-US" sz="2400" dirty="0"/>
              <a:t>Application Form (Gardens with Structures)</a:t>
            </a:r>
          </a:p>
          <a:p>
            <a:pPr marL="800100" lvl="1" indent="-342900">
              <a:buFont typeface="Arial" panose="020B0604020202020204" pitchFamily="34" charset="0"/>
              <a:buChar char="•"/>
            </a:pPr>
            <a:r>
              <a:rPr lang="en-US" sz="2400" dirty="0"/>
              <a:t>Exemptions:</a:t>
            </a:r>
          </a:p>
          <a:p>
            <a:pPr marL="1257300" lvl="2" indent="-342900">
              <a:buFont typeface="Arial" panose="020B0604020202020204" pitchFamily="34" charset="0"/>
              <a:buChar char="•"/>
            </a:pPr>
            <a:r>
              <a:rPr lang="en-US" sz="2400" dirty="0"/>
              <a:t>Greenbelt farms – Exempt under Florida Statutes, Chapter 193.461(3)</a:t>
            </a:r>
          </a:p>
          <a:p>
            <a:pPr marL="1257300" lvl="2" indent="-342900">
              <a:buFont typeface="Arial" panose="020B0604020202020204" pitchFamily="34" charset="0"/>
              <a:buChar char="•"/>
            </a:pPr>
            <a:r>
              <a:rPr lang="en-US" sz="2400" dirty="0"/>
              <a:t>Home Gardens (&gt; 14 vehicle trips per day generated by garden)</a:t>
            </a:r>
          </a:p>
          <a:p>
            <a:pPr marL="800100" lvl="1" indent="-342900">
              <a:buFont typeface="Arial" panose="020B0604020202020204" pitchFamily="34" charset="0"/>
              <a:buChar char="•"/>
            </a:pPr>
            <a:r>
              <a:rPr lang="en-US" sz="2400" dirty="0"/>
              <a:t>Type of Garden</a:t>
            </a:r>
          </a:p>
          <a:p>
            <a:pPr marL="1257300" lvl="2" indent="-342900">
              <a:buFont typeface="Arial" panose="020B0604020202020204" pitchFamily="34" charset="0"/>
              <a:buChar char="•"/>
            </a:pPr>
            <a:r>
              <a:rPr lang="en-US" sz="2400" dirty="0"/>
              <a:t>Community Garden</a:t>
            </a:r>
          </a:p>
          <a:p>
            <a:pPr marL="1257300" lvl="2" indent="-342900">
              <a:buFont typeface="Arial" panose="020B0604020202020204" pitchFamily="34" charset="0"/>
              <a:buChar char="•"/>
            </a:pPr>
            <a:r>
              <a:rPr lang="en-US" sz="2400" dirty="0"/>
              <a:t>Market Garden</a:t>
            </a:r>
          </a:p>
          <a:p>
            <a:pPr marL="1257300" lvl="2" indent="-342900">
              <a:buFont typeface="Arial" panose="020B0604020202020204" pitchFamily="34" charset="0"/>
              <a:buChar char="•"/>
            </a:pPr>
            <a:r>
              <a:rPr lang="en-US" sz="2400" dirty="0"/>
              <a:t>Community Farm</a:t>
            </a:r>
          </a:p>
          <a:p>
            <a:pPr marL="742950" lvl="1" indent="-285750">
              <a:buFont typeface="Wingdings" panose="05000000000000000000" pitchFamily="2" charset="2"/>
              <a:buChar char="Ø"/>
            </a:pPr>
            <a:endParaRPr lang="en-US" dirty="0"/>
          </a:p>
        </p:txBody>
      </p:sp>
      <p:pic>
        <p:nvPicPr>
          <p:cNvPr id="9" name="Audio 8">
            <a:hlinkClick r:id="" action="ppaction://media"/>
            <a:extLst>
              <a:ext uri="{FF2B5EF4-FFF2-40B4-BE49-F238E27FC236}">
                <a16:creationId xmlns:a16="http://schemas.microsoft.com/office/drawing/2014/main" id="{704CE7DE-65CA-4097-B3B5-A01C09079E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47365135"/>
      </p:ext>
    </p:extLst>
  </p:cSld>
  <p:clrMapOvr>
    <a:masterClrMapping/>
  </p:clrMapOvr>
  <mc:AlternateContent xmlns:mc="http://schemas.openxmlformats.org/markup-compatibility/2006">
    <mc:Choice xmlns:p14="http://schemas.microsoft.com/office/powerpoint/2010/main" Requires="p14">
      <p:transition spd="slow" p14:dur="2000" advTm="8322"/>
    </mc:Choice>
    <mc:Fallback>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3" name="Picture 2">
            <a:extLst>
              <a:ext uri="{FF2B5EF4-FFF2-40B4-BE49-F238E27FC236}">
                <a16:creationId xmlns:a16="http://schemas.microsoft.com/office/drawing/2014/main" id="{A68038E8-0B65-44CA-BC8B-DB62EA66745B}"/>
              </a:ext>
            </a:extLst>
          </p:cNvPr>
          <p:cNvPicPr>
            <a:picLocks noChangeAspect="1"/>
          </p:cNvPicPr>
          <p:nvPr/>
        </p:nvPicPr>
        <p:blipFill>
          <a:blip r:embed="rId6"/>
          <a:stretch>
            <a:fillRect/>
          </a:stretch>
        </p:blipFill>
        <p:spPr>
          <a:xfrm>
            <a:off x="365038" y="1598812"/>
            <a:ext cx="7017104" cy="4407790"/>
          </a:xfrm>
          <a:prstGeom prst="rect">
            <a:avLst/>
          </a:prstGeom>
        </p:spPr>
      </p:pic>
      <p:pic>
        <p:nvPicPr>
          <p:cNvPr id="9" name="object 8">
            <a:extLst>
              <a:ext uri="{FF2B5EF4-FFF2-40B4-BE49-F238E27FC236}">
                <a16:creationId xmlns:a16="http://schemas.microsoft.com/office/drawing/2014/main" id="{3EF18DA0-6F16-4B67-BB55-B67FEE0A9E72}"/>
              </a:ext>
            </a:extLst>
          </p:cNvPr>
          <p:cNvPicPr/>
          <p:nvPr/>
        </p:nvPicPr>
        <p:blipFill>
          <a:blip r:embed="rId7" cstate="print"/>
          <a:stretch>
            <a:fillRect/>
          </a:stretch>
        </p:blipFill>
        <p:spPr>
          <a:xfrm>
            <a:off x="7296000" y="2012293"/>
            <a:ext cx="1217455" cy="808615"/>
          </a:xfrm>
          <a:prstGeom prst="rect">
            <a:avLst/>
          </a:prstGeom>
        </p:spPr>
      </p:pic>
      <p:pic>
        <p:nvPicPr>
          <p:cNvPr id="5" name="Picture 4">
            <a:extLst>
              <a:ext uri="{FF2B5EF4-FFF2-40B4-BE49-F238E27FC236}">
                <a16:creationId xmlns:a16="http://schemas.microsoft.com/office/drawing/2014/main" id="{E42B36DE-0099-4BEA-8614-608DDFC632EE}"/>
              </a:ext>
            </a:extLst>
          </p:cNvPr>
          <p:cNvPicPr>
            <a:picLocks noChangeAspect="1"/>
          </p:cNvPicPr>
          <p:nvPr/>
        </p:nvPicPr>
        <p:blipFill>
          <a:blip r:embed="rId8"/>
          <a:stretch>
            <a:fillRect/>
          </a:stretch>
        </p:blipFill>
        <p:spPr>
          <a:xfrm>
            <a:off x="7274038" y="2903340"/>
            <a:ext cx="1231499" cy="816935"/>
          </a:xfrm>
          <a:prstGeom prst="rect">
            <a:avLst/>
          </a:prstGeom>
        </p:spPr>
      </p:pic>
      <p:pic>
        <p:nvPicPr>
          <p:cNvPr id="6" name="Picture 5">
            <a:extLst>
              <a:ext uri="{FF2B5EF4-FFF2-40B4-BE49-F238E27FC236}">
                <a16:creationId xmlns:a16="http://schemas.microsoft.com/office/drawing/2014/main" id="{01913956-4DFA-4B0C-A358-2E50EBC4CF92}"/>
              </a:ext>
            </a:extLst>
          </p:cNvPr>
          <p:cNvPicPr>
            <a:picLocks noChangeAspect="1"/>
          </p:cNvPicPr>
          <p:nvPr/>
        </p:nvPicPr>
        <p:blipFill>
          <a:blip r:embed="rId9"/>
          <a:stretch>
            <a:fillRect/>
          </a:stretch>
        </p:blipFill>
        <p:spPr>
          <a:xfrm>
            <a:off x="7288977" y="3852407"/>
            <a:ext cx="1231499" cy="896190"/>
          </a:xfrm>
          <a:prstGeom prst="rect">
            <a:avLst/>
          </a:prstGeom>
        </p:spPr>
      </p:pic>
      <p:pic>
        <p:nvPicPr>
          <p:cNvPr id="10" name="Picture 9">
            <a:extLst>
              <a:ext uri="{FF2B5EF4-FFF2-40B4-BE49-F238E27FC236}">
                <a16:creationId xmlns:a16="http://schemas.microsoft.com/office/drawing/2014/main" id="{B33AB18E-66AE-4EC0-BFD2-56931AF015A1}"/>
              </a:ext>
            </a:extLst>
          </p:cNvPr>
          <p:cNvPicPr>
            <a:picLocks noChangeAspect="1"/>
          </p:cNvPicPr>
          <p:nvPr/>
        </p:nvPicPr>
        <p:blipFill>
          <a:blip r:embed="rId10"/>
          <a:stretch>
            <a:fillRect/>
          </a:stretch>
        </p:blipFill>
        <p:spPr>
          <a:xfrm>
            <a:off x="7358573" y="4899318"/>
            <a:ext cx="1170533" cy="835224"/>
          </a:xfrm>
          <a:prstGeom prst="rect">
            <a:avLst/>
          </a:prstGeom>
        </p:spPr>
      </p:pic>
      <p:pic>
        <p:nvPicPr>
          <p:cNvPr id="12" name="Audio 11">
            <a:hlinkClick r:id="" action="ppaction://media"/>
            <a:extLst>
              <a:ext uri="{FF2B5EF4-FFF2-40B4-BE49-F238E27FC236}">
                <a16:creationId xmlns:a16="http://schemas.microsoft.com/office/drawing/2014/main" id="{EC046C52-DAE3-47FD-8D24-16BE4DDB01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68932020"/>
      </p:ext>
    </p:extLst>
  </p:cSld>
  <p:clrMapOvr>
    <a:masterClrMapping/>
  </p:clrMapOvr>
  <mc:AlternateContent xmlns:mc="http://schemas.openxmlformats.org/markup-compatibility/2006">
    <mc:Choice xmlns:p14="http://schemas.microsoft.com/office/powerpoint/2010/main" Requires="p14">
      <p:transition spd="slow" p14:dur="2000" advTm="82846"/>
    </mc:Choice>
    <mc:Fallback>
      <p:transition spd="slow" advTm="8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7" name="Picture 6">
            <a:extLst>
              <a:ext uri="{FF2B5EF4-FFF2-40B4-BE49-F238E27FC236}">
                <a16:creationId xmlns:a16="http://schemas.microsoft.com/office/drawing/2014/main" id="{9B205249-A3FB-49A4-827C-22C2D8F44B23}"/>
              </a:ext>
            </a:extLst>
          </p:cNvPr>
          <p:cNvPicPr>
            <a:picLocks noChangeAspect="1"/>
          </p:cNvPicPr>
          <p:nvPr/>
        </p:nvPicPr>
        <p:blipFill>
          <a:blip r:embed="rId6"/>
          <a:stretch>
            <a:fillRect/>
          </a:stretch>
        </p:blipFill>
        <p:spPr>
          <a:xfrm>
            <a:off x="304800" y="1905000"/>
            <a:ext cx="6504996" cy="4206605"/>
          </a:xfrm>
          <a:prstGeom prst="rect">
            <a:avLst/>
          </a:prstGeom>
        </p:spPr>
      </p:pic>
      <p:pic>
        <p:nvPicPr>
          <p:cNvPr id="8" name="Picture 7">
            <a:extLst>
              <a:ext uri="{FF2B5EF4-FFF2-40B4-BE49-F238E27FC236}">
                <a16:creationId xmlns:a16="http://schemas.microsoft.com/office/drawing/2014/main" id="{D3CC50EE-3021-4433-AD67-329AB6AD7566}"/>
              </a:ext>
            </a:extLst>
          </p:cNvPr>
          <p:cNvPicPr>
            <a:picLocks noChangeAspect="1"/>
          </p:cNvPicPr>
          <p:nvPr/>
        </p:nvPicPr>
        <p:blipFill>
          <a:blip r:embed="rId7"/>
          <a:stretch>
            <a:fillRect/>
          </a:stretch>
        </p:blipFill>
        <p:spPr>
          <a:xfrm>
            <a:off x="5401511" y="1580408"/>
            <a:ext cx="3048264" cy="2286198"/>
          </a:xfrm>
          <a:prstGeom prst="rect">
            <a:avLst/>
          </a:prstGeom>
        </p:spPr>
      </p:pic>
      <p:pic>
        <p:nvPicPr>
          <p:cNvPr id="12" name="Audio 11">
            <a:hlinkClick r:id="" action="ppaction://media"/>
            <a:extLst>
              <a:ext uri="{FF2B5EF4-FFF2-40B4-BE49-F238E27FC236}">
                <a16:creationId xmlns:a16="http://schemas.microsoft.com/office/drawing/2014/main" id="{658D74A0-B464-472A-A3D2-DA7E3F2D55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7371"/>
      </p:ext>
    </p:extLst>
  </p:cSld>
  <p:clrMapOvr>
    <a:masterClrMapping/>
  </p:clrMapOvr>
  <mc:AlternateContent xmlns:mc="http://schemas.openxmlformats.org/markup-compatibility/2006">
    <mc:Choice xmlns:p14="http://schemas.microsoft.com/office/powerpoint/2010/main" Requires="p14">
      <p:transition spd="slow" p14:dur="2000" advTm="18662"/>
    </mc:Choice>
    <mc:Fallback>
      <p:transition spd="slow" advTm="1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3" name="Picture 2">
            <a:extLst>
              <a:ext uri="{FF2B5EF4-FFF2-40B4-BE49-F238E27FC236}">
                <a16:creationId xmlns:a16="http://schemas.microsoft.com/office/drawing/2014/main" id="{B66FE917-F906-4587-8CEE-90DCBA3A6A8E}"/>
              </a:ext>
            </a:extLst>
          </p:cNvPr>
          <p:cNvPicPr>
            <a:picLocks noChangeAspect="1"/>
          </p:cNvPicPr>
          <p:nvPr/>
        </p:nvPicPr>
        <p:blipFill>
          <a:blip r:embed="rId6"/>
          <a:stretch>
            <a:fillRect/>
          </a:stretch>
        </p:blipFill>
        <p:spPr>
          <a:xfrm>
            <a:off x="304800" y="1905000"/>
            <a:ext cx="5639289" cy="2719052"/>
          </a:xfrm>
          <a:prstGeom prst="rect">
            <a:avLst/>
          </a:prstGeom>
        </p:spPr>
      </p:pic>
      <p:pic>
        <p:nvPicPr>
          <p:cNvPr id="5" name="Picture 4">
            <a:extLst>
              <a:ext uri="{FF2B5EF4-FFF2-40B4-BE49-F238E27FC236}">
                <a16:creationId xmlns:a16="http://schemas.microsoft.com/office/drawing/2014/main" id="{DD53268A-A33C-4DD9-9DBE-71875A6FF2F8}"/>
              </a:ext>
            </a:extLst>
          </p:cNvPr>
          <p:cNvPicPr>
            <a:picLocks noChangeAspect="1"/>
          </p:cNvPicPr>
          <p:nvPr/>
        </p:nvPicPr>
        <p:blipFill>
          <a:blip r:embed="rId7"/>
          <a:stretch>
            <a:fillRect/>
          </a:stretch>
        </p:blipFill>
        <p:spPr>
          <a:xfrm>
            <a:off x="4540332" y="3505200"/>
            <a:ext cx="3920068" cy="2621507"/>
          </a:xfrm>
          <a:prstGeom prst="rect">
            <a:avLst/>
          </a:prstGeom>
        </p:spPr>
      </p:pic>
      <p:pic>
        <p:nvPicPr>
          <p:cNvPr id="9" name="Audio 8">
            <a:hlinkClick r:id="" action="ppaction://media"/>
            <a:extLst>
              <a:ext uri="{FF2B5EF4-FFF2-40B4-BE49-F238E27FC236}">
                <a16:creationId xmlns:a16="http://schemas.microsoft.com/office/drawing/2014/main" id="{0EFF7B80-A1D8-4AEF-AFAC-323D25AA04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3241399"/>
      </p:ext>
    </p:extLst>
  </p:cSld>
  <p:clrMapOvr>
    <a:masterClrMapping/>
  </p:clrMapOvr>
  <mc:AlternateContent xmlns:mc="http://schemas.openxmlformats.org/markup-compatibility/2006">
    <mc:Choice xmlns:p14="http://schemas.microsoft.com/office/powerpoint/2010/main" Requires="p14">
      <p:transition spd="slow" p14:dur="2000" advTm="22061"/>
    </mc:Choice>
    <mc:Fallback>
      <p:transition spd="slow" advTm="2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6" name="Picture 5">
            <a:extLst>
              <a:ext uri="{FF2B5EF4-FFF2-40B4-BE49-F238E27FC236}">
                <a16:creationId xmlns:a16="http://schemas.microsoft.com/office/drawing/2014/main" id="{2534098E-B2C5-4462-9119-CC2DAC8DB78A}"/>
              </a:ext>
            </a:extLst>
          </p:cNvPr>
          <p:cNvPicPr>
            <a:picLocks noChangeAspect="1"/>
          </p:cNvPicPr>
          <p:nvPr/>
        </p:nvPicPr>
        <p:blipFill>
          <a:blip r:embed="rId6"/>
          <a:stretch>
            <a:fillRect/>
          </a:stretch>
        </p:blipFill>
        <p:spPr>
          <a:xfrm>
            <a:off x="188953" y="1828800"/>
            <a:ext cx="7309738" cy="2719052"/>
          </a:xfrm>
          <a:prstGeom prst="rect">
            <a:avLst/>
          </a:prstGeom>
        </p:spPr>
      </p:pic>
      <p:pic>
        <p:nvPicPr>
          <p:cNvPr id="7" name="Picture 6">
            <a:extLst>
              <a:ext uri="{FF2B5EF4-FFF2-40B4-BE49-F238E27FC236}">
                <a16:creationId xmlns:a16="http://schemas.microsoft.com/office/drawing/2014/main" id="{C3022EA6-C0AF-4F07-8C2B-04A9C9CED4B8}"/>
              </a:ext>
            </a:extLst>
          </p:cNvPr>
          <p:cNvPicPr>
            <a:picLocks noChangeAspect="1"/>
          </p:cNvPicPr>
          <p:nvPr/>
        </p:nvPicPr>
        <p:blipFill>
          <a:blip r:embed="rId7"/>
          <a:stretch>
            <a:fillRect/>
          </a:stretch>
        </p:blipFill>
        <p:spPr>
          <a:xfrm>
            <a:off x="4495800" y="4059633"/>
            <a:ext cx="3401863" cy="2280102"/>
          </a:xfrm>
          <a:prstGeom prst="rect">
            <a:avLst/>
          </a:prstGeom>
        </p:spPr>
      </p:pic>
      <p:sp>
        <p:nvSpPr>
          <p:cNvPr id="8" name="TextBox 7">
            <a:extLst>
              <a:ext uri="{FF2B5EF4-FFF2-40B4-BE49-F238E27FC236}">
                <a16:creationId xmlns:a16="http://schemas.microsoft.com/office/drawing/2014/main" id="{A3E66238-9E6E-404C-B33A-028900007802}"/>
              </a:ext>
            </a:extLst>
          </p:cNvPr>
          <p:cNvSpPr txBox="1"/>
          <p:nvPr/>
        </p:nvSpPr>
        <p:spPr>
          <a:xfrm>
            <a:off x="3962400" y="1867655"/>
            <a:ext cx="3657600" cy="369332"/>
          </a:xfrm>
          <a:prstGeom prst="rect">
            <a:avLst/>
          </a:prstGeom>
          <a:noFill/>
        </p:spPr>
        <p:txBody>
          <a:bodyPr wrap="square" rtlCol="0">
            <a:spAutoFit/>
          </a:bodyPr>
          <a:lstStyle/>
          <a:p>
            <a:r>
              <a:rPr lang="en-US" b="1" dirty="0">
                <a:solidFill>
                  <a:srgbClr val="FF0000"/>
                </a:solidFill>
              </a:rPr>
              <a:t>VOLUNTARY</a:t>
            </a:r>
          </a:p>
        </p:txBody>
      </p:sp>
      <p:pic>
        <p:nvPicPr>
          <p:cNvPr id="12" name="Audio 11">
            <a:hlinkClick r:id="" action="ppaction://media"/>
            <a:extLst>
              <a:ext uri="{FF2B5EF4-FFF2-40B4-BE49-F238E27FC236}">
                <a16:creationId xmlns:a16="http://schemas.microsoft.com/office/drawing/2014/main" id="{E688116F-8205-4D7C-A336-9E13EFA6EF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43498995"/>
      </p:ext>
    </p:extLst>
  </p:cSld>
  <p:clrMapOvr>
    <a:masterClrMapping/>
  </p:clrMapOvr>
  <mc:AlternateContent xmlns:mc="http://schemas.openxmlformats.org/markup-compatibility/2006">
    <mc:Choice xmlns:p14="http://schemas.microsoft.com/office/powerpoint/2010/main" Requires="p14">
      <p:transition spd="slow" p14:dur="2000" advTm="8232"/>
    </mc:Choice>
    <mc:Fallback>
      <p:transition spd="slow" advTm="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FOOD POLICY ADVISORY COUNCIL</a:t>
            </a:r>
          </a:p>
        </p:txBody>
      </p:sp>
      <p:sp>
        <p:nvSpPr>
          <p:cNvPr id="3" name="Content Placeholder 2"/>
          <p:cNvSpPr>
            <a:spLocks noGrp="1"/>
          </p:cNvSpPr>
          <p:nvPr>
            <p:ph idx="1"/>
          </p:nvPr>
        </p:nvSpPr>
        <p:spPr>
          <a:xfrm>
            <a:off x="304800" y="1524000"/>
            <a:ext cx="8153400" cy="4876800"/>
          </a:xfrm>
        </p:spPr>
        <p:txBody>
          <a:bodyPr>
            <a:normAutofit fontScale="25000" lnSpcReduction="20000"/>
          </a:bodyPr>
          <a:lstStyle/>
          <a:p>
            <a:pPr lvl="1">
              <a:buFont typeface="Wingdings" panose="05000000000000000000" pitchFamily="2" charset="2"/>
              <a:buChar char="Ø"/>
            </a:pPr>
            <a:r>
              <a:rPr lang="en-US" sz="6400" b="1" dirty="0"/>
              <a:t>  Why Organize a Local Food Policy Advisory Council?</a:t>
            </a:r>
          </a:p>
          <a:p>
            <a:pPr lvl="2">
              <a:buFont typeface="Wingdings" panose="05000000000000000000" pitchFamily="2" charset="2"/>
              <a:buChar char="Ø"/>
            </a:pPr>
            <a:r>
              <a:rPr lang="en-US" sz="6400" dirty="0"/>
              <a:t>A strong local food system supports small farms and independent grocery store owners, </a:t>
            </a:r>
            <a:r>
              <a:rPr lang="en-US" sz="6400" b="1" dirty="0"/>
              <a:t>creating steady local jobs and driving economic growth</a:t>
            </a:r>
            <a:r>
              <a:rPr lang="en-US" sz="6400" dirty="0"/>
              <a:t> as capital stays within the city (County).</a:t>
            </a:r>
          </a:p>
          <a:p>
            <a:pPr lvl="2">
              <a:buFont typeface="Wingdings" panose="05000000000000000000" pitchFamily="2" charset="2"/>
              <a:buChar char="Ø"/>
            </a:pPr>
            <a:endParaRPr lang="en-US" sz="6400" dirty="0"/>
          </a:p>
          <a:p>
            <a:pPr lvl="2">
              <a:buFont typeface="Wingdings" panose="05000000000000000000" pitchFamily="2" charset="2"/>
              <a:buChar char="Ø"/>
            </a:pPr>
            <a:r>
              <a:rPr lang="en-US" sz="6400" dirty="0"/>
              <a:t>People who eat fresh, nutritious food have </a:t>
            </a:r>
            <a:r>
              <a:rPr lang="en-US" sz="6400" b="1" dirty="0"/>
              <a:t>less need for costly health care and related government and community programs</a:t>
            </a:r>
            <a:r>
              <a:rPr lang="en-US" sz="6400" dirty="0"/>
              <a:t>.</a:t>
            </a:r>
          </a:p>
          <a:p>
            <a:pPr lvl="2">
              <a:buFont typeface="Wingdings" panose="05000000000000000000" pitchFamily="2" charset="2"/>
              <a:buChar char="Ø"/>
            </a:pPr>
            <a:endParaRPr lang="en-US" sz="6400" dirty="0"/>
          </a:p>
          <a:p>
            <a:pPr lvl="2">
              <a:buFont typeface="Wingdings" panose="05000000000000000000" pitchFamily="2" charset="2"/>
              <a:buChar char="Ø"/>
            </a:pPr>
            <a:r>
              <a:rPr lang="en-US" sz="6400" dirty="0"/>
              <a:t>A small, decentralized food system </a:t>
            </a:r>
            <a:r>
              <a:rPr lang="en-US" sz="6400" b="1" dirty="0"/>
              <a:t>is less vulnerable to disruptions in the supply chain or lapses in quality control.</a:t>
            </a:r>
            <a:r>
              <a:rPr lang="en-US" sz="6600" dirty="0">
                <a:hlinkClick r:id="rId5"/>
              </a:rPr>
              <a:t> http://172.23.17.11/bminquiry/default.aspx</a:t>
            </a:r>
            <a:endParaRPr lang="en-US" sz="6400" b="1" dirty="0"/>
          </a:p>
          <a:p>
            <a:pPr lvl="2">
              <a:buFont typeface="Wingdings" panose="05000000000000000000" pitchFamily="2" charset="2"/>
              <a:buChar char="Ø"/>
            </a:pPr>
            <a:endParaRPr lang="en-US" sz="6400" dirty="0"/>
          </a:p>
          <a:p>
            <a:pPr lvl="2">
              <a:buFont typeface="Wingdings" panose="05000000000000000000" pitchFamily="2" charset="2"/>
              <a:buChar char="Ø"/>
            </a:pPr>
            <a:r>
              <a:rPr lang="en-US" sz="6400" dirty="0"/>
              <a:t>The average grocery store item in the United States travels 1,500 miles between production and consumption – </a:t>
            </a:r>
            <a:r>
              <a:rPr lang="en-US" sz="6400" b="1" dirty="0"/>
              <a:t>local agriculture eliminates the costs of, and demand for, the energy resources needed for transportation and preservation, along with the related pollution.</a:t>
            </a:r>
          </a:p>
          <a:p>
            <a:pPr lvl="2">
              <a:buFont typeface="Wingdings" panose="05000000000000000000" pitchFamily="2" charset="2"/>
              <a:buChar char="Ø"/>
            </a:pPr>
            <a:endParaRPr lang="en-US" sz="6400" dirty="0"/>
          </a:p>
          <a:p>
            <a:pPr lvl="2">
              <a:buFont typeface="Wingdings" panose="05000000000000000000" pitchFamily="2" charset="2"/>
              <a:buChar char="Ø"/>
            </a:pPr>
            <a:r>
              <a:rPr lang="en-US" sz="6400" dirty="0"/>
              <a:t>People who are self sufficient producers have </a:t>
            </a:r>
            <a:r>
              <a:rPr lang="en-US" sz="6400" b="1" dirty="0"/>
              <a:t>more food security and more disposable income to spend at local businesses</a:t>
            </a:r>
            <a:r>
              <a:rPr lang="en-US" sz="6400" dirty="0"/>
              <a:t>.</a:t>
            </a:r>
          </a:p>
          <a:p>
            <a:pPr lvl="2">
              <a:buFont typeface="Wingdings" panose="05000000000000000000" pitchFamily="2" charset="2"/>
              <a:buChar char="Ø"/>
            </a:pPr>
            <a:endParaRPr lang="en-US" sz="6400" dirty="0"/>
          </a:p>
          <a:p>
            <a:pPr lvl="2">
              <a:buFont typeface="Wingdings" panose="05000000000000000000" pitchFamily="2" charset="2"/>
              <a:buChar char="Ø"/>
            </a:pPr>
            <a:r>
              <a:rPr lang="en-US" sz="6400" dirty="0"/>
              <a:t>Multi-family gardens encourage individuals to </a:t>
            </a:r>
            <a:r>
              <a:rPr lang="en-US" sz="6400" b="1" dirty="0"/>
              <a:t>share resources with neighbors for the benefit of the community – creating cohesion, cooperation and a sense of place.</a:t>
            </a:r>
          </a:p>
          <a:p>
            <a:pPr lvl="1"/>
            <a:endParaRPr lang="en-US" dirty="0"/>
          </a:p>
        </p:txBody>
      </p:sp>
      <p:pic>
        <p:nvPicPr>
          <p:cNvPr id="4" name="Picture 3">
            <a:extLst>
              <a:ext uri="{FF2B5EF4-FFF2-40B4-BE49-F238E27FC236}">
                <a16:creationId xmlns:a16="http://schemas.microsoft.com/office/drawing/2014/main" id="{21A4A21B-B78B-44F3-B420-B3618BBAE9E3}"/>
              </a:ext>
            </a:extLst>
          </p:cNvPr>
          <p:cNvPicPr>
            <a:picLocks noChangeAspect="1"/>
          </p:cNvPicPr>
          <p:nvPr/>
        </p:nvPicPr>
        <p:blipFill>
          <a:blip r:embed="rId6"/>
          <a:stretch>
            <a:fillRect/>
          </a:stretch>
        </p:blipFill>
        <p:spPr>
          <a:xfrm>
            <a:off x="152373" y="5791200"/>
            <a:ext cx="609653" cy="957155"/>
          </a:xfrm>
          <a:prstGeom prst="rect">
            <a:avLst/>
          </a:prstGeom>
        </p:spPr>
      </p:pic>
      <p:pic>
        <p:nvPicPr>
          <p:cNvPr id="17" name="Audio 16">
            <a:hlinkClick r:id="" action="ppaction://media"/>
            <a:extLst>
              <a:ext uri="{FF2B5EF4-FFF2-40B4-BE49-F238E27FC236}">
                <a16:creationId xmlns:a16="http://schemas.microsoft.com/office/drawing/2014/main" id="{26C6E6DD-F686-4D48-839C-A5CF68B7DA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43817642"/>
      </p:ext>
    </p:extLst>
  </p:cSld>
  <p:clrMapOvr>
    <a:masterClrMapping/>
  </p:clrMapOvr>
  <mc:AlternateContent xmlns:mc="http://schemas.openxmlformats.org/markup-compatibility/2006">
    <mc:Choice xmlns:p14="http://schemas.microsoft.com/office/powerpoint/2010/main" Requires="p14">
      <p:transition spd="slow" p14:dur="2000" advTm="50245"/>
    </mc:Choice>
    <mc:Fallback>
      <p:transition spd="slow" advTm="5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3" name="Picture 2">
            <a:extLst>
              <a:ext uri="{FF2B5EF4-FFF2-40B4-BE49-F238E27FC236}">
                <a16:creationId xmlns:a16="http://schemas.microsoft.com/office/drawing/2014/main" id="{BFE5AAD7-524F-430B-BFF6-8E661D6343F4}"/>
              </a:ext>
            </a:extLst>
          </p:cNvPr>
          <p:cNvPicPr>
            <a:picLocks noChangeAspect="1"/>
          </p:cNvPicPr>
          <p:nvPr/>
        </p:nvPicPr>
        <p:blipFill>
          <a:blip r:embed="rId6"/>
          <a:stretch>
            <a:fillRect/>
          </a:stretch>
        </p:blipFill>
        <p:spPr>
          <a:xfrm>
            <a:off x="304470" y="1782103"/>
            <a:ext cx="5809992" cy="2444708"/>
          </a:xfrm>
          <a:prstGeom prst="rect">
            <a:avLst/>
          </a:prstGeom>
        </p:spPr>
      </p:pic>
      <p:pic>
        <p:nvPicPr>
          <p:cNvPr id="5" name="Picture 4">
            <a:extLst>
              <a:ext uri="{FF2B5EF4-FFF2-40B4-BE49-F238E27FC236}">
                <a16:creationId xmlns:a16="http://schemas.microsoft.com/office/drawing/2014/main" id="{21D7D643-A1CD-4A22-8176-E913CE31426F}"/>
              </a:ext>
            </a:extLst>
          </p:cNvPr>
          <p:cNvPicPr>
            <a:picLocks noChangeAspect="1"/>
          </p:cNvPicPr>
          <p:nvPr/>
        </p:nvPicPr>
        <p:blipFill>
          <a:blip r:embed="rId7"/>
          <a:stretch>
            <a:fillRect/>
          </a:stretch>
        </p:blipFill>
        <p:spPr>
          <a:xfrm>
            <a:off x="4952835" y="3115351"/>
            <a:ext cx="3810330" cy="2627604"/>
          </a:xfrm>
          <a:prstGeom prst="rect">
            <a:avLst/>
          </a:prstGeom>
        </p:spPr>
      </p:pic>
      <p:pic>
        <p:nvPicPr>
          <p:cNvPr id="8" name="Picture 7">
            <a:extLst>
              <a:ext uri="{FF2B5EF4-FFF2-40B4-BE49-F238E27FC236}">
                <a16:creationId xmlns:a16="http://schemas.microsoft.com/office/drawing/2014/main" id="{71624F72-88E1-432A-AB1A-2645D2A200AD}"/>
              </a:ext>
            </a:extLst>
          </p:cNvPr>
          <p:cNvPicPr>
            <a:picLocks noChangeAspect="1"/>
          </p:cNvPicPr>
          <p:nvPr/>
        </p:nvPicPr>
        <p:blipFill>
          <a:blip r:embed="rId8"/>
          <a:stretch>
            <a:fillRect/>
          </a:stretch>
        </p:blipFill>
        <p:spPr>
          <a:xfrm>
            <a:off x="6858000" y="2393722"/>
            <a:ext cx="932769" cy="384081"/>
          </a:xfrm>
          <a:prstGeom prst="rect">
            <a:avLst/>
          </a:prstGeom>
        </p:spPr>
      </p:pic>
      <p:pic>
        <p:nvPicPr>
          <p:cNvPr id="9" name="Picture 8">
            <a:extLst>
              <a:ext uri="{FF2B5EF4-FFF2-40B4-BE49-F238E27FC236}">
                <a16:creationId xmlns:a16="http://schemas.microsoft.com/office/drawing/2014/main" id="{4B582795-6A19-4CF6-B2B7-D01872410EB4}"/>
              </a:ext>
            </a:extLst>
          </p:cNvPr>
          <p:cNvPicPr>
            <a:picLocks noChangeAspect="1"/>
          </p:cNvPicPr>
          <p:nvPr/>
        </p:nvPicPr>
        <p:blipFill>
          <a:blip r:embed="rId9"/>
          <a:stretch>
            <a:fillRect/>
          </a:stretch>
        </p:blipFill>
        <p:spPr>
          <a:xfrm>
            <a:off x="6379581" y="2628412"/>
            <a:ext cx="554784" cy="835224"/>
          </a:xfrm>
          <a:prstGeom prst="rect">
            <a:avLst/>
          </a:prstGeom>
        </p:spPr>
      </p:pic>
      <p:pic>
        <p:nvPicPr>
          <p:cNvPr id="10" name="Picture 9">
            <a:extLst>
              <a:ext uri="{FF2B5EF4-FFF2-40B4-BE49-F238E27FC236}">
                <a16:creationId xmlns:a16="http://schemas.microsoft.com/office/drawing/2014/main" id="{486EFFCA-1006-453E-BC4B-CCA0CB25CFCF}"/>
              </a:ext>
            </a:extLst>
          </p:cNvPr>
          <p:cNvPicPr>
            <a:picLocks noChangeAspect="1"/>
          </p:cNvPicPr>
          <p:nvPr/>
        </p:nvPicPr>
        <p:blipFill>
          <a:blip r:embed="rId10"/>
          <a:stretch>
            <a:fillRect/>
          </a:stretch>
        </p:blipFill>
        <p:spPr>
          <a:xfrm>
            <a:off x="7772890" y="2675913"/>
            <a:ext cx="323116" cy="1140051"/>
          </a:xfrm>
          <a:prstGeom prst="rect">
            <a:avLst/>
          </a:prstGeom>
        </p:spPr>
      </p:pic>
      <p:pic>
        <p:nvPicPr>
          <p:cNvPr id="11" name="Picture 10">
            <a:extLst>
              <a:ext uri="{FF2B5EF4-FFF2-40B4-BE49-F238E27FC236}">
                <a16:creationId xmlns:a16="http://schemas.microsoft.com/office/drawing/2014/main" id="{BBDE072E-51C2-463D-BB53-81F49036F652}"/>
              </a:ext>
            </a:extLst>
          </p:cNvPr>
          <p:cNvPicPr>
            <a:picLocks noChangeAspect="1"/>
          </p:cNvPicPr>
          <p:nvPr/>
        </p:nvPicPr>
        <p:blipFill>
          <a:blip r:embed="rId11"/>
          <a:stretch>
            <a:fillRect/>
          </a:stretch>
        </p:blipFill>
        <p:spPr>
          <a:xfrm>
            <a:off x="5015345" y="5574110"/>
            <a:ext cx="1298561" cy="329213"/>
          </a:xfrm>
          <a:prstGeom prst="rect">
            <a:avLst/>
          </a:prstGeom>
        </p:spPr>
      </p:pic>
      <p:cxnSp>
        <p:nvCxnSpPr>
          <p:cNvPr id="14" name="Straight Arrow Connector 13">
            <a:extLst>
              <a:ext uri="{FF2B5EF4-FFF2-40B4-BE49-F238E27FC236}">
                <a16:creationId xmlns:a16="http://schemas.microsoft.com/office/drawing/2014/main" id="{D52E83D0-BCBA-4A83-93F9-FBC1D931C323}"/>
              </a:ext>
            </a:extLst>
          </p:cNvPr>
          <p:cNvCxnSpPr>
            <a:cxnSpLocks/>
            <a:stCxn id="11" idx="3"/>
          </p:cNvCxnSpPr>
          <p:nvPr/>
        </p:nvCxnSpPr>
        <p:spPr>
          <a:xfrm flipV="1">
            <a:off x="6313906" y="4953000"/>
            <a:ext cx="1458984" cy="785717"/>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18" name="Audio 17">
            <a:hlinkClick r:id="" action="ppaction://media"/>
            <a:extLst>
              <a:ext uri="{FF2B5EF4-FFF2-40B4-BE49-F238E27FC236}">
                <a16:creationId xmlns:a16="http://schemas.microsoft.com/office/drawing/2014/main" id="{F1C4CBEE-FBAD-45C3-BDD7-908A93634B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02854707"/>
      </p:ext>
    </p:extLst>
  </p:cSld>
  <p:clrMapOvr>
    <a:masterClrMapping/>
  </p:clrMapOvr>
  <mc:AlternateContent xmlns:mc="http://schemas.openxmlformats.org/markup-compatibility/2006">
    <mc:Choice xmlns:p14="http://schemas.microsoft.com/office/powerpoint/2010/main" Requires="p14">
      <p:transition spd="slow" p14:dur="2000" advTm="26943"/>
    </mc:Choice>
    <mc:Fallback>
      <p:transition spd="slow" advTm="2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6" name="Picture 5">
            <a:extLst>
              <a:ext uri="{FF2B5EF4-FFF2-40B4-BE49-F238E27FC236}">
                <a16:creationId xmlns:a16="http://schemas.microsoft.com/office/drawing/2014/main" id="{C4795089-31FF-4E52-8C0D-606F8058CACC}"/>
              </a:ext>
            </a:extLst>
          </p:cNvPr>
          <p:cNvPicPr>
            <a:picLocks noChangeAspect="1"/>
          </p:cNvPicPr>
          <p:nvPr/>
        </p:nvPicPr>
        <p:blipFill>
          <a:blip r:embed="rId6"/>
          <a:stretch>
            <a:fillRect/>
          </a:stretch>
        </p:blipFill>
        <p:spPr>
          <a:xfrm>
            <a:off x="725447" y="1736868"/>
            <a:ext cx="7328027" cy="3901778"/>
          </a:xfrm>
          <a:prstGeom prst="rect">
            <a:avLst/>
          </a:prstGeom>
        </p:spPr>
      </p:pic>
      <p:pic>
        <p:nvPicPr>
          <p:cNvPr id="13" name="Audio 12">
            <a:hlinkClick r:id="" action="ppaction://media"/>
            <a:extLst>
              <a:ext uri="{FF2B5EF4-FFF2-40B4-BE49-F238E27FC236}">
                <a16:creationId xmlns:a16="http://schemas.microsoft.com/office/drawing/2014/main" id="{CF712768-F928-4D74-8330-FEC4564577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48002085"/>
      </p:ext>
    </p:extLst>
  </p:cSld>
  <p:clrMapOvr>
    <a:masterClrMapping/>
  </p:clrMapOvr>
  <mc:AlternateContent xmlns:mc="http://schemas.openxmlformats.org/markup-compatibility/2006">
    <mc:Choice xmlns:p14="http://schemas.microsoft.com/office/powerpoint/2010/main" Requires="p14">
      <p:transition spd="slow" p14:dur="2000" advTm="17170"/>
    </mc:Choice>
    <mc:Fallback>
      <p:transition spd="slow" advTm="1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5" name="Picture 4">
            <a:extLst>
              <a:ext uri="{FF2B5EF4-FFF2-40B4-BE49-F238E27FC236}">
                <a16:creationId xmlns:a16="http://schemas.microsoft.com/office/drawing/2014/main" id="{72BE9892-02E1-4537-93AE-5F5640D12A72}"/>
              </a:ext>
            </a:extLst>
          </p:cNvPr>
          <p:cNvPicPr>
            <a:picLocks noChangeAspect="1"/>
          </p:cNvPicPr>
          <p:nvPr/>
        </p:nvPicPr>
        <p:blipFill>
          <a:blip r:embed="rId6"/>
          <a:stretch>
            <a:fillRect/>
          </a:stretch>
        </p:blipFill>
        <p:spPr>
          <a:xfrm>
            <a:off x="5546296" y="2895423"/>
            <a:ext cx="3133655" cy="2032354"/>
          </a:xfrm>
          <a:prstGeom prst="rect">
            <a:avLst/>
          </a:prstGeom>
        </p:spPr>
      </p:pic>
      <p:pic>
        <p:nvPicPr>
          <p:cNvPr id="8" name="Audio 7">
            <a:hlinkClick r:id="" action="ppaction://media"/>
            <a:extLst>
              <a:ext uri="{FF2B5EF4-FFF2-40B4-BE49-F238E27FC236}">
                <a16:creationId xmlns:a16="http://schemas.microsoft.com/office/drawing/2014/main" id="{BC4D3F09-249B-4CCB-A0E5-5F656A726B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
        <p:nvSpPr>
          <p:cNvPr id="10" name="TextBox 9">
            <a:extLst>
              <a:ext uri="{FF2B5EF4-FFF2-40B4-BE49-F238E27FC236}">
                <a16:creationId xmlns:a16="http://schemas.microsoft.com/office/drawing/2014/main" id="{5C213AB4-0DDB-4F31-849F-F368F988F2D1}"/>
              </a:ext>
            </a:extLst>
          </p:cNvPr>
          <p:cNvSpPr txBox="1"/>
          <p:nvPr/>
        </p:nvSpPr>
        <p:spPr>
          <a:xfrm>
            <a:off x="381000" y="1880274"/>
            <a:ext cx="7123153" cy="2308324"/>
          </a:xfrm>
          <a:prstGeom prst="rect">
            <a:avLst/>
          </a:prstGeom>
          <a:noFill/>
        </p:spPr>
        <p:txBody>
          <a:bodyPr wrap="square" rtlCol="0">
            <a:spAutoFit/>
          </a:bodyPr>
          <a:lstStyle/>
          <a:p>
            <a:pPr marL="285750" indent="-285750">
              <a:buFont typeface="Wingdings" panose="05000000000000000000" pitchFamily="2" charset="2"/>
              <a:buChar char="Ø"/>
            </a:pPr>
            <a:r>
              <a:rPr lang="en-US" b="1" dirty="0"/>
              <a:t>DEVELOPMENT STANDARDS</a:t>
            </a:r>
          </a:p>
          <a:p>
            <a:pPr marL="742950" lvl="1" indent="-285750">
              <a:buFont typeface="Arial" panose="020B0604020202020204" pitchFamily="34" charset="0"/>
              <a:buChar char="•"/>
            </a:pPr>
            <a:r>
              <a:rPr lang="en-US" dirty="0"/>
              <a:t>Community Gardens/Market Gardens/Community Farms allowed as PERMITTED PRINCIPAL USES in all Agricultural zoning districts</a:t>
            </a:r>
          </a:p>
          <a:p>
            <a:pPr lvl="1"/>
            <a:endParaRPr lang="en-US" dirty="0"/>
          </a:p>
          <a:p>
            <a:pPr marL="742950" lvl="1" indent="-285750">
              <a:buFont typeface="Arial" panose="020B0604020202020204" pitchFamily="34" charset="0"/>
              <a:buChar char="•"/>
            </a:pPr>
            <a:r>
              <a:rPr lang="en-US" dirty="0">
                <a:hlinkClick r:id="rId8"/>
              </a:rPr>
              <a:t>Table 530.23-1 LDC</a:t>
            </a:r>
            <a:endParaRPr lang="en-US" dirty="0"/>
          </a:p>
          <a:p>
            <a:pPr marL="1200150" lvl="2" indent="-285750">
              <a:buFont typeface="Arial" panose="020B0604020202020204" pitchFamily="34" charset="0"/>
              <a:buChar char="•"/>
            </a:pPr>
            <a:r>
              <a:rPr lang="en-US" dirty="0"/>
              <a:t>Permitted Use Districts</a:t>
            </a:r>
          </a:p>
          <a:p>
            <a:pPr marL="1200150" lvl="2" indent="-285750">
              <a:buFont typeface="Arial" panose="020B0604020202020204" pitchFamily="34" charset="0"/>
              <a:buChar char="•"/>
            </a:pPr>
            <a:r>
              <a:rPr lang="en-US" dirty="0"/>
              <a:t>Conditional Use Districts</a:t>
            </a:r>
          </a:p>
        </p:txBody>
      </p:sp>
    </p:spTree>
    <p:extLst>
      <p:ext uri="{BB962C8B-B14F-4D97-AF65-F5344CB8AC3E}">
        <p14:creationId xmlns:p14="http://schemas.microsoft.com/office/powerpoint/2010/main" val="355924676"/>
      </p:ext>
    </p:extLst>
  </p:cSld>
  <p:clrMapOvr>
    <a:masterClrMapping/>
  </p:clrMapOvr>
  <mc:AlternateContent xmlns:mc="http://schemas.openxmlformats.org/markup-compatibility/2006">
    <mc:Choice xmlns:p14="http://schemas.microsoft.com/office/powerpoint/2010/main" Requires="p14">
      <p:transition spd="slow" p14:dur="2000" advTm="17702"/>
    </mc:Choice>
    <mc:Fallback>
      <p:transition spd="slow" advTm="1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8" name="Picture 7">
            <a:extLst>
              <a:ext uri="{FF2B5EF4-FFF2-40B4-BE49-F238E27FC236}">
                <a16:creationId xmlns:a16="http://schemas.microsoft.com/office/drawing/2014/main" id="{1E6086FB-70CF-48F0-A78C-47F7A74F9385}"/>
              </a:ext>
            </a:extLst>
          </p:cNvPr>
          <p:cNvPicPr>
            <a:picLocks noChangeAspect="1"/>
          </p:cNvPicPr>
          <p:nvPr/>
        </p:nvPicPr>
        <p:blipFill>
          <a:blip r:embed="rId6"/>
          <a:stretch>
            <a:fillRect/>
          </a:stretch>
        </p:blipFill>
        <p:spPr>
          <a:xfrm>
            <a:off x="3276600" y="5045570"/>
            <a:ext cx="2940392" cy="1788560"/>
          </a:xfrm>
          <a:prstGeom prst="rect">
            <a:avLst/>
          </a:prstGeom>
        </p:spPr>
      </p:pic>
      <p:pic>
        <p:nvPicPr>
          <p:cNvPr id="9" name="Audio 8">
            <a:hlinkClick r:id="" action="ppaction://media"/>
            <a:extLst>
              <a:ext uri="{FF2B5EF4-FFF2-40B4-BE49-F238E27FC236}">
                <a16:creationId xmlns:a16="http://schemas.microsoft.com/office/drawing/2014/main" id="{2178DE1C-B0A5-4A9E-92F2-3EABEE7DC1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
        <p:nvSpPr>
          <p:cNvPr id="10" name="TextBox 9">
            <a:extLst>
              <a:ext uri="{FF2B5EF4-FFF2-40B4-BE49-F238E27FC236}">
                <a16:creationId xmlns:a16="http://schemas.microsoft.com/office/drawing/2014/main" id="{BE2316DB-BCFA-4B35-B40F-BA162D843A05}"/>
              </a:ext>
            </a:extLst>
          </p:cNvPr>
          <p:cNvSpPr txBox="1"/>
          <p:nvPr/>
        </p:nvSpPr>
        <p:spPr>
          <a:xfrm>
            <a:off x="457200" y="1600200"/>
            <a:ext cx="8001000" cy="4339650"/>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t>DEVELOPMENT STANDARDS</a:t>
            </a:r>
          </a:p>
          <a:p>
            <a:pPr marL="742950" lvl="1" indent="-285750">
              <a:buFont typeface="Arial" panose="020B0604020202020204" pitchFamily="34" charset="0"/>
              <a:buChar char="•"/>
            </a:pPr>
            <a:r>
              <a:rPr lang="en-US" sz="1600" b="1" dirty="0"/>
              <a:t>General Standards</a:t>
            </a:r>
            <a:r>
              <a:rPr lang="en-US" sz="1600" dirty="0"/>
              <a:t> – Primary Use; Accessory Use; Educational/Charitable Uses; State/Federal Regulations must be met, Heavy Vehicles cannot exceed 10% of all vehicle trips</a:t>
            </a:r>
            <a:endParaRPr lang="en-US" sz="1600" b="1" dirty="0"/>
          </a:p>
          <a:p>
            <a:pPr marL="742950" lvl="1" indent="-285750">
              <a:buFont typeface="Arial" panose="020B0604020202020204" pitchFamily="34" charset="0"/>
              <a:buChar char="•"/>
            </a:pPr>
            <a:r>
              <a:rPr lang="en-US" sz="1600" b="1" dirty="0"/>
              <a:t>Design Standards – </a:t>
            </a:r>
            <a:r>
              <a:rPr lang="en-US" sz="1600" dirty="0"/>
              <a:t>Garden Plan Permit Required; Buffers Requirement; Accessory Structure Maximum ground coverage; Irrigation Hook-ups/Water Conservation; Gates/Fences/Walls; ADA materials allowed; no Chain Link Fence</a:t>
            </a:r>
            <a:endParaRPr lang="en-US" sz="1600" b="1" dirty="0"/>
          </a:p>
          <a:p>
            <a:pPr marL="742950" lvl="1" indent="-285750">
              <a:buFont typeface="Arial" panose="020B0604020202020204" pitchFamily="34" charset="0"/>
              <a:buChar char="•"/>
            </a:pPr>
            <a:r>
              <a:rPr lang="en-US" sz="1600" b="1" dirty="0"/>
              <a:t>Operational Standards – </a:t>
            </a:r>
            <a:r>
              <a:rPr lang="en-US" sz="1600" dirty="0"/>
              <a:t>Produce sales; Noise; Special Events; Employees; Raw/Processed Food Sales; Farm Manager; Food Safety Certification from UF/IFAS annually; Aquaponics/Hydroponics/ No noise Sunset to Sunrise </a:t>
            </a:r>
            <a:endParaRPr lang="en-US" sz="1600" b="1" dirty="0"/>
          </a:p>
          <a:p>
            <a:pPr marL="742950" lvl="1" indent="-285750">
              <a:buFont typeface="Arial" panose="020B0604020202020204" pitchFamily="34" charset="0"/>
              <a:buChar char="•"/>
            </a:pPr>
            <a:r>
              <a:rPr lang="en-US" sz="1600" b="1" dirty="0"/>
              <a:t>Maintenance Standards – </a:t>
            </a:r>
            <a:r>
              <a:rPr lang="en-US" sz="1600" dirty="0"/>
              <a:t>Off Season Aesthetics/Weed Control; Locked Storage for Equipment, Fertilizers, Pesticides; Proper Compost Handling to Reduce Odors; Weekly Trash/Waste Removal</a:t>
            </a:r>
          </a:p>
          <a:p>
            <a:pPr marL="742950" lvl="1" indent="-285750">
              <a:buFont typeface="Arial" panose="020B0604020202020204" pitchFamily="34" charset="0"/>
              <a:buChar char="•"/>
            </a:pPr>
            <a:r>
              <a:rPr lang="en-US" sz="1600" b="1" dirty="0"/>
              <a:t>Thresholds by Use</a:t>
            </a:r>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 </a:t>
            </a:r>
          </a:p>
        </p:txBody>
      </p:sp>
    </p:spTree>
    <p:extLst>
      <p:ext uri="{BB962C8B-B14F-4D97-AF65-F5344CB8AC3E}">
        <p14:creationId xmlns:p14="http://schemas.microsoft.com/office/powerpoint/2010/main" val="188574412"/>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5"/>
          <a:stretch>
            <a:fillRect/>
          </a:stretch>
        </p:blipFill>
        <p:spPr>
          <a:xfrm>
            <a:off x="188953" y="5851515"/>
            <a:ext cx="536494" cy="841321"/>
          </a:xfrm>
          <a:prstGeom prst="rect">
            <a:avLst/>
          </a:prstGeom>
        </p:spPr>
      </p:pic>
      <p:pic>
        <p:nvPicPr>
          <p:cNvPr id="9" name="Audio 8">
            <a:hlinkClick r:id="" action="ppaction://media"/>
            <a:extLst>
              <a:ext uri="{FF2B5EF4-FFF2-40B4-BE49-F238E27FC236}">
                <a16:creationId xmlns:a16="http://schemas.microsoft.com/office/drawing/2014/main" id="{E58A538D-A89D-4237-874F-A5903455B0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pic>
        <p:nvPicPr>
          <p:cNvPr id="12" name="Picture 11" descr="A picture containing pineapple, plant&#10;&#10;Description automatically generated">
            <a:extLst>
              <a:ext uri="{FF2B5EF4-FFF2-40B4-BE49-F238E27FC236}">
                <a16:creationId xmlns:a16="http://schemas.microsoft.com/office/drawing/2014/main" id="{49C72DDF-BC73-4E21-8BB9-E4CCE9797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4498" y="1828800"/>
            <a:ext cx="1613902" cy="3048000"/>
          </a:xfrm>
          <a:prstGeom prst="rect">
            <a:avLst/>
          </a:prstGeom>
        </p:spPr>
      </p:pic>
      <p:sp>
        <p:nvSpPr>
          <p:cNvPr id="13" name="TextBox 12">
            <a:extLst>
              <a:ext uri="{FF2B5EF4-FFF2-40B4-BE49-F238E27FC236}">
                <a16:creationId xmlns:a16="http://schemas.microsoft.com/office/drawing/2014/main" id="{B1B1F85C-C6C5-43B0-9DD1-01E6254FB15F}"/>
              </a:ext>
            </a:extLst>
          </p:cNvPr>
          <p:cNvSpPr txBox="1"/>
          <p:nvPr/>
        </p:nvSpPr>
        <p:spPr>
          <a:xfrm>
            <a:off x="533400" y="1524000"/>
            <a:ext cx="6705600" cy="4832092"/>
          </a:xfrm>
          <a:prstGeom prst="rect">
            <a:avLst/>
          </a:prstGeom>
          <a:noFill/>
        </p:spPr>
        <p:txBody>
          <a:bodyPr wrap="square" rtlCol="0">
            <a:spAutoFit/>
          </a:bodyPr>
          <a:lstStyle/>
          <a:p>
            <a:pPr marL="285750" indent="-285750">
              <a:buFont typeface="Wingdings" panose="05000000000000000000" pitchFamily="2" charset="2"/>
              <a:buChar char="Ø"/>
            </a:pPr>
            <a:r>
              <a:rPr lang="en-US" sz="2200" b="1" dirty="0"/>
              <a:t>Community Gardens on Public Land</a:t>
            </a:r>
          </a:p>
          <a:p>
            <a:pPr marL="742950" lvl="1" indent="-285750">
              <a:buFont typeface="Arial" panose="020B0604020202020204" pitchFamily="34" charset="0"/>
              <a:buChar char="•"/>
            </a:pPr>
            <a:r>
              <a:rPr lang="en-US" sz="2200" dirty="0"/>
              <a:t>Requires a Land Use Agreement</a:t>
            </a:r>
          </a:p>
          <a:p>
            <a:pPr marL="742950" lvl="1" indent="-285750">
              <a:buFont typeface="Arial" panose="020B0604020202020204" pitchFamily="34" charset="0"/>
              <a:buChar char="•"/>
            </a:pPr>
            <a:r>
              <a:rPr lang="en-US" sz="2200" dirty="0"/>
              <a:t>On lands funded by impact fees – interim use only</a:t>
            </a:r>
          </a:p>
          <a:p>
            <a:pPr marL="742950" lvl="1" indent="-285750">
              <a:buFont typeface="Arial" panose="020B0604020202020204" pitchFamily="34" charset="0"/>
              <a:buChar char="•"/>
            </a:pPr>
            <a:r>
              <a:rPr lang="en-US" sz="2200" dirty="0"/>
              <a:t>Community Farms allowed through ground lease agreements</a:t>
            </a:r>
          </a:p>
          <a:p>
            <a:pPr marL="742950" lvl="1" indent="-285750">
              <a:buFont typeface="Arial" panose="020B0604020202020204" pitchFamily="34" charset="0"/>
              <a:buChar char="•"/>
            </a:pPr>
            <a:r>
              <a:rPr lang="en-US" sz="2200" dirty="0"/>
              <a:t>5’ direct access path required adjacent to public infrastructure</a:t>
            </a:r>
          </a:p>
          <a:p>
            <a:pPr marL="1200150" lvl="2" indent="-285750">
              <a:buFont typeface="Arial" panose="020B0604020202020204" pitchFamily="34" charset="0"/>
              <a:buChar char="•"/>
            </a:pPr>
            <a:r>
              <a:rPr lang="en-US" sz="2200" dirty="0"/>
              <a:t>Hardscape damage waiver must be filed with PC Utilities Engineering and Contracts Management Department.</a:t>
            </a:r>
          </a:p>
          <a:p>
            <a:pPr marL="742950" lvl="1" indent="-285750">
              <a:buFont typeface="Arial" panose="020B0604020202020204" pitchFamily="34" charset="0"/>
              <a:buChar char="•"/>
            </a:pPr>
            <a:r>
              <a:rPr lang="en-US" sz="2200" dirty="0"/>
              <a:t>Garden must be registered </a:t>
            </a:r>
            <a:r>
              <a:rPr lang="en-US" sz="2200" dirty="0">
                <a:hlinkClick r:id="rId8"/>
              </a:rPr>
              <a:t>on FPAC Urban Agricultural Registration </a:t>
            </a:r>
            <a:r>
              <a:rPr lang="en-US" sz="2200" dirty="0"/>
              <a:t>website</a:t>
            </a:r>
          </a:p>
          <a:p>
            <a:pPr marL="742950" lvl="1" indent="-285750">
              <a:buFont typeface="Arial" panose="020B0604020202020204" pitchFamily="34" charset="0"/>
              <a:buChar char="•"/>
            </a:pPr>
            <a:r>
              <a:rPr lang="en-US" sz="2200" dirty="0"/>
              <a:t>Garden Permit Application required</a:t>
            </a:r>
          </a:p>
        </p:txBody>
      </p:sp>
    </p:spTree>
    <p:extLst>
      <p:ext uri="{BB962C8B-B14F-4D97-AF65-F5344CB8AC3E}">
        <p14:creationId xmlns:p14="http://schemas.microsoft.com/office/powerpoint/2010/main" val="3504790696"/>
      </p:ext>
    </p:extLst>
  </p:cSld>
  <p:clrMapOvr>
    <a:masterClrMapping/>
  </p:clrMapOvr>
  <mc:AlternateContent xmlns:mc="http://schemas.openxmlformats.org/markup-compatibility/2006">
    <mc:Choice xmlns:p14="http://schemas.microsoft.com/office/powerpoint/2010/main" Requires="p14">
      <p:transition spd="slow" p14:dur="2000" advTm="22440"/>
    </mc:Choice>
    <mc:Fallback>
      <p:transition spd="slow" advTm="2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Mobile Vending Ordinance</a:t>
            </a:r>
          </a:p>
        </p:txBody>
      </p:sp>
      <p:sp>
        <p:nvSpPr>
          <p:cNvPr id="3" name="TextBox 2"/>
          <p:cNvSpPr txBox="1"/>
          <p:nvPr/>
        </p:nvSpPr>
        <p:spPr>
          <a:xfrm>
            <a:off x="609600" y="1676400"/>
            <a:ext cx="5257800" cy="4339650"/>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Adopted  2018</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Addresses Mobile Food Operations on Public and Private Property</a:t>
            </a:r>
          </a:p>
          <a:p>
            <a:pPr marL="742950" lvl="1" indent="-285750">
              <a:buFont typeface="Wingdings" panose="05000000000000000000" pitchFamily="2" charset="2"/>
              <a:buChar char="Ø"/>
            </a:pPr>
            <a:r>
              <a:rPr lang="en-US" sz="2400" dirty="0"/>
              <a:t>Food Trucks</a:t>
            </a:r>
          </a:p>
          <a:p>
            <a:pPr marL="1200150" lvl="2" indent="-285750">
              <a:buFont typeface="Wingdings" panose="05000000000000000000" pitchFamily="2" charset="2"/>
              <a:buChar char="Ø"/>
            </a:pPr>
            <a:r>
              <a:rPr lang="en-US" sz="2400" dirty="0"/>
              <a:t>Food Truck Courts</a:t>
            </a:r>
          </a:p>
          <a:p>
            <a:pPr marL="742950" lvl="1" indent="-285750">
              <a:buFont typeface="Wingdings" panose="05000000000000000000" pitchFamily="2" charset="2"/>
              <a:buChar char="Ø"/>
            </a:pPr>
            <a:r>
              <a:rPr lang="en-US" sz="2400" dirty="0"/>
              <a:t>Veggie Vans or Produce Trucks</a:t>
            </a:r>
          </a:p>
          <a:p>
            <a:pPr marL="742950" lvl="1"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Mobile Food Operations are prohibited on public ROWs</a:t>
            </a:r>
          </a:p>
          <a:p>
            <a:pPr lvl="1"/>
            <a:endParaRPr lang="en-US" dirty="0"/>
          </a:p>
          <a:p>
            <a:pPr marL="285750" indent="-285750">
              <a:buFont typeface="Wingdings" panose="05000000000000000000" pitchFamily="2" charset="2"/>
              <a:buChar char="Ø"/>
            </a:pP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28277"/>
            <a:ext cx="2473926" cy="1608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846626"/>
            <a:ext cx="2473926" cy="138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207311"/>
            <a:ext cx="2473926" cy="164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A47DCA8D-9CB9-48CA-84FD-A6E8467F156E}"/>
              </a:ext>
            </a:extLst>
          </p:cNvPr>
          <p:cNvPicPr>
            <a:picLocks noChangeAspect="1"/>
          </p:cNvPicPr>
          <p:nvPr/>
        </p:nvPicPr>
        <p:blipFill>
          <a:blip r:embed="rId8"/>
          <a:stretch>
            <a:fillRect/>
          </a:stretch>
        </p:blipFill>
        <p:spPr>
          <a:xfrm>
            <a:off x="188953" y="5851515"/>
            <a:ext cx="536494" cy="841321"/>
          </a:xfrm>
          <a:prstGeom prst="rect">
            <a:avLst/>
          </a:prstGeom>
        </p:spPr>
      </p:pic>
      <p:pic>
        <p:nvPicPr>
          <p:cNvPr id="6" name="Audio 5">
            <a:hlinkClick r:id="" action="ppaction://media"/>
            <a:extLst>
              <a:ext uri="{FF2B5EF4-FFF2-40B4-BE49-F238E27FC236}">
                <a16:creationId xmlns:a16="http://schemas.microsoft.com/office/drawing/2014/main" id="{E792F886-E030-4627-8E0D-5EAD710210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40462442"/>
      </p:ext>
    </p:extLst>
  </p:cSld>
  <p:clrMapOvr>
    <a:masterClrMapping/>
  </p:clrMapOvr>
  <mc:AlternateContent xmlns:mc="http://schemas.openxmlformats.org/markup-compatibility/2006">
    <mc:Choice xmlns:p14="http://schemas.microsoft.com/office/powerpoint/2010/main" Requires="p14">
      <p:transition spd="slow" p14:dur="2000" advTm="8172"/>
    </mc:Choice>
    <mc:Fallback>
      <p:transition spd="slow" advTm="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b="1" dirty="0">
                <a:latin typeface="Arial" panose="020B0604020202020204" pitchFamily="34" charset="0"/>
                <a:cs typeface="Arial" panose="020B0604020202020204" pitchFamily="34" charset="0"/>
              </a:rPr>
              <a:t>FPAC INITIATIVES –  Backyard Chickens</a:t>
            </a:r>
          </a:p>
        </p:txBody>
      </p:sp>
      <p:sp>
        <p:nvSpPr>
          <p:cNvPr id="3" name="TextBox 2"/>
          <p:cNvSpPr txBox="1"/>
          <p:nvPr/>
        </p:nvSpPr>
        <p:spPr>
          <a:xfrm>
            <a:off x="876300" y="1447800"/>
            <a:ext cx="5486400" cy="5909310"/>
          </a:xfrm>
          <a:prstGeom prst="rect">
            <a:avLst/>
          </a:prstGeom>
          <a:noFill/>
        </p:spPr>
        <p:txBody>
          <a:bodyPr wrap="square" rtlCol="0">
            <a:spAutoFit/>
          </a:bodyPr>
          <a:lstStyle/>
          <a:p>
            <a:pPr marL="285750" indent="-285750">
              <a:buFont typeface="Wingdings" panose="05000000000000000000" pitchFamily="2" charset="2"/>
              <a:buChar char="Ø"/>
            </a:pPr>
            <a:r>
              <a:rPr lang="en-US" dirty="0"/>
              <a:t>FPAC researched and discussed 2017.  </a:t>
            </a:r>
          </a:p>
          <a:p>
            <a:r>
              <a:rPr lang="en-US" dirty="0">
                <a:solidFill>
                  <a:srgbClr val="FF0000"/>
                </a:solidFill>
              </a:rPr>
              <a:t>     No consensus.  CDC Alerts.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A member of the public requested ordinance in Summer 2018</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Citizen Advocate presentation to FPAC in September 2018</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FPAC referred to County Attorney’s office for possible “pilot program”, based on Seminole County model</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County Attorney office determined “low tier priority”</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BCC to re-evaluate Tier priorities</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US" sz="2000" dirty="0"/>
          </a:p>
          <a:p>
            <a:pPr lvl="1"/>
            <a:endParaRPr lang="en-US" sz="1600" dirty="0"/>
          </a:p>
          <a:p>
            <a:pPr marL="285750" indent="-285750">
              <a:buFont typeface="Wingdings" panose="05000000000000000000" pitchFamily="2" charset="2"/>
              <a:buChar char="Ø"/>
            </a:pPr>
            <a:endParaRPr lang="en-US" sz="1600"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447800"/>
            <a:ext cx="16383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352800"/>
            <a:ext cx="1785421" cy="133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C:\Users\mduke\AppData\Local\Microsoft\Windows\Temporary Internet Files\Content.IE5\6322G4SU\question-marks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3450" y="4800600"/>
            <a:ext cx="1194999" cy="9679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7B38FD-F43D-48BA-9C5D-6FEA86D7982B}"/>
              </a:ext>
            </a:extLst>
          </p:cNvPr>
          <p:cNvPicPr>
            <a:picLocks noChangeAspect="1"/>
          </p:cNvPicPr>
          <p:nvPr/>
        </p:nvPicPr>
        <p:blipFill>
          <a:blip r:embed="rId8"/>
          <a:stretch>
            <a:fillRect/>
          </a:stretch>
        </p:blipFill>
        <p:spPr>
          <a:xfrm>
            <a:off x="93701" y="5867400"/>
            <a:ext cx="536494" cy="841321"/>
          </a:xfrm>
          <a:prstGeom prst="rect">
            <a:avLst/>
          </a:prstGeom>
        </p:spPr>
      </p:pic>
      <p:pic>
        <p:nvPicPr>
          <p:cNvPr id="6" name="Audio 5">
            <a:hlinkClick r:id="" action="ppaction://media"/>
            <a:extLst>
              <a:ext uri="{FF2B5EF4-FFF2-40B4-BE49-F238E27FC236}">
                <a16:creationId xmlns:a16="http://schemas.microsoft.com/office/drawing/2014/main" id="{48CE5496-97B4-4F7F-B2DD-8405518373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5147644"/>
      </p:ext>
    </p:extLst>
  </p:cSld>
  <p:clrMapOvr>
    <a:masterClrMapping/>
  </p:clrMapOvr>
  <mc:AlternateContent xmlns:mc="http://schemas.openxmlformats.org/markup-compatibility/2006">
    <mc:Choice xmlns:p14="http://schemas.microsoft.com/office/powerpoint/2010/main" Requires="p14">
      <p:transition spd="slow" p14:dur="2000" advTm="24013"/>
    </mc:Choice>
    <mc:Fallback>
      <p:transition spd="slow" advTm="2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FPAC Initiatives - Farmer’s Market Survey – April 2021 </a:t>
            </a:r>
          </a:p>
        </p:txBody>
      </p:sp>
      <p:sp>
        <p:nvSpPr>
          <p:cNvPr id="6" name="Content Placeholder 5"/>
          <p:cNvSpPr>
            <a:spLocks noGrp="1"/>
          </p:cNvSpPr>
          <p:nvPr>
            <p:ph idx="1"/>
          </p:nvPr>
        </p:nvSpPr>
        <p:spPr>
          <a:xfrm>
            <a:off x="457200" y="1600200"/>
            <a:ext cx="8229600" cy="5029200"/>
          </a:xfrm>
        </p:spPr>
        <p:txBody>
          <a:bodyPr>
            <a:normAutofit/>
          </a:bodyPr>
          <a:lstStyle/>
          <a:p>
            <a:r>
              <a:rPr lang="en-US" dirty="0"/>
              <a:t>  Farmer’s Market Survey and List</a:t>
            </a:r>
          </a:p>
          <a:p>
            <a:pPr marL="0" indent="0">
              <a:buNone/>
            </a:pPr>
            <a:endParaRPr lang="en-US" dirty="0"/>
          </a:p>
          <a:p>
            <a:pPr marL="0" indent="0">
              <a:buNone/>
            </a:pPr>
            <a:endParaRPr lang="en-US" dirty="0"/>
          </a:p>
          <a:p>
            <a:pPr marL="274320" lvl="1" indent="0">
              <a:buNone/>
            </a:pPr>
            <a:endParaRPr lang="en-US" dirty="0"/>
          </a:p>
          <a:p>
            <a:pPr marL="274320" lvl="1" indent="0">
              <a:buNone/>
            </a:pPr>
            <a:endParaRPr lang="en-US" dirty="0"/>
          </a:p>
          <a:p>
            <a:endParaRPr lang="en-US" dirty="0"/>
          </a:p>
        </p:txBody>
      </p:sp>
      <p:pic>
        <p:nvPicPr>
          <p:cNvPr id="2" name="Picture 1">
            <a:extLst>
              <a:ext uri="{FF2B5EF4-FFF2-40B4-BE49-F238E27FC236}">
                <a16:creationId xmlns:a16="http://schemas.microsoft.com/office/drawing/2014/main" id="{B7362C54-219B-4433-A100-6EB0915378FE}"/>
              </a:ext>
            </a:extLst>
          </p:cNvPr>
          <p:cNvPicPr>
            <a:picLocks noChangeAspect="1"/>
          </p:cNvPicPr>
          <p:nvPr/>
        </p:nvPicPr>
        <p:blipFill>
          <a:blip r:embed="rId3"/>
          <a:stretch>
            <a:fillRect/>
          </a:stretch>
        </p:blipFill>
        <p:spPr>
          <a:xfrm>
            <a:off x="919499" y="2362200"/>
            <a:ext cx="6657181" cy="3774491"/>
          </a:xfrm>
          <a:prstGeom prst="rect">
            <a:avLst/>
          </a:prstGeom>
        </p:spPr>
      </p:pic>
      <p:pic>
        <p:nvPicPr>
          <p:cNvPr id="3" name="Picture 2">
            <a:extLst>
              <a:ext uri="{FF2B5EF4-FFF2-40B4-BE49-F238E27FC236}">
                <a16:creationId xmlns:a16="http://schemas.microsoft.com/office/drawing/2014/main" id="{0497B394-ED77-4070-BF64-C75F72DFFADD}"/>
              </a:ext>
            </a:extLst>
          </p:cNvPr>
          <p:cNvPicPr>
            <a:picLocks noChangeAspect="1"/>
          </p:cNvPicPr>
          <p:nvPr/>
        </p:nvPicPr>
        <p:blipFill>
          <a:blip r:embed="rId4"/>
          <a:stretch>
            <a:fillRect/>
          </a:stretch>
        </p:blipFill>
        <p:spPr>
          <a:xfrm>
            <a:off x="208003" y="5933813"/>
            <a:ext cx="498394" cy="781573"/>
          </a:xfrm>
          <a:prstGeom prst="rect">
            <a:avLst/>
          </a:prstGeom>
        </p:spPr>
      </p:pic>
    </p:spTree>
    <p:extLst>
      <p:ext uri="{BB962C8B-B14F-4D97-AF65-F5344CB8AC3E}">
        <p14:creationId xmlns:p14="http://schemas.microsoft.com/office/powerpoint/2010/main" val="1242244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6F6F-BBC5-4ECD-A472-4425CE766F90}"/>
              </a:ext>
            </a:extLst>
          </p:cNvPr>
          <p:cNvSpPr>
            <a:spLocks noGrp="1"/>
          </p:cNvSpPr>
          <p:nvPr>
            <p:ph type="title"/>
          </p:nvPr>
        </p:nvSpPr>
        <p:spPr>
          <a:xfrm>
            <a:off x="222018" y="397077"/>
            <a:ext cx="8610600" cy="990600"/>
          </a:xfrm>
        </p:spPr>
        <p:txBody>
          <a:bodyPr/>
          <a:lstStyle/>
          <a:p>
            <a:r>
              <a:rPr lang="en-US" b="1" dirty="0"/>
              <a:t>FPAC INITIATIVES- 2021 Farmer’s Market Survey Sample Questions</a:t>
            </a:r>
          </a:p>
        </p:txBody>
      </p:sp>
      <p:pic>
        <p:nvPicPr>
          <p:cNvPr id="6" name="Picture 5" descr="Table&#10;&#10;Description automatically generated">
            <a:extLst>
              <a:ext uri="{FF2B5EF4-FFF2-40B4-BE49-F238E27FC236}">
                <a16:creationId xmlns:a16="http://schemas.microsoft.com/office/drawing/2014/main" id="{79285D5D-6D4F-448C-A9D4-F7DF16CB8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635761"/>
            <a:ext cx="2916612" cy="3774438"/>
          </a:xfrm>
          <a:prstGeom prst="rect">
            <a:avLst/>
          </a:prstGeom>
        </p:spPr>
      </p:pic>
      <p:pic>
        <p:nvPicPr>
          <p:cNvPr id="8" name="Picture 7" descr="Chart, scatter chart&#10;&#10;Description automatically generated">
            <a:extLst>
              <a:ext uri="{FF2B5EF4-FFF2-40B4-BE49-F238E27FC236}">
                <a16:creationId xmlns:a16="http://schemas.microsoft.com/office/drawing/2014/main" id="{0CEEFB70-EB00-4D21-B2DC-008564F463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9012" y="1635760"/>
            <a:ext cx="2916612" cy="3774439"/>
          </a:xfrm>
          <a:prstGeom prst="rect">
            <a:avLst/>
          </a:prstGeom>
        </p:spPr>
      </p:pic>
      <p:pic>
        <p:nvPicPr>
          <p:cNvPr id="10" name="Picture 9" descr="Text, letter&#10;&#10;Description automatically generated">
            <a:extLst>
              <a:ext uri="{FF2B5EF4-FFF2-40B4-BE49-F238E27FC236}">
                <a16:creationId xmlns:a16="http://schemas.microsoft.com/office/drawing/2014/main" id="{3742AB15-D15B-4FFC-8086-FF5E87021F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0491" y="1635760"/>
            <a:ext cx="2896985" cy="3749040"/>
          </a:xfrm>
          <a:prstGeom prst="rect">
            <a:avLst/>
          </a:prstGeom>
        </p:spPr>
      </p:pic>
      <p:pic>
        <p:nvPicPr>
          <p:cNvPr id="3" name="Picture 2">
            <a:extLst>
              <a:ext uri="{FF2B5EF4-FFF2-40B4-BE49-F238E27FC236}">
                <a16:creationId xmlns:a16="http://schemas.microsoft.com/office/drawing/2014/main" id="{FD672158-D405-4B84-BEE9-FF18E57EF75A}"/>
              </a:ext>
            </a:extLst>
          </p:cNvPr>
          <p:cNvPicPr>
            <a:picLocks noChangeAspect="1"/>
          </p:cNvPicPr>
          <p:nvPr/>
        </p:nvPicPr>
        <p:blipFill>
          <a:blip r:embed="rId8"/>
          <a:stretch>
            <a:fillRect/>
          </a:stretch>
        </p:blipFill>
        <p:spPr>
          <a:xfrm>
            <a:off x="152400" y="5906365"/>
            <a:ext cx="533400" cy="836469"/>
          </a:xfrm>
          <a:prstGeom prst="rect">
            <a:avLst/>
          </a:prstGeom>
        </p:spPr>
      </p:pic>
      <p:pic>
        <p:nvPicPr>
          <p:cNvPr id="5" name="Audio 4">
            <a:hlinkClick r:id="" action="ppaction://media"/>
            <a:extLst>
              <a:ext uri="{FF2B5EF4-FFF2-40B4-BE49-F238E27FC236}">
                <a16:creationId xmlns:a16="http://schemas.microsoft.com/office/drawing/2014/main" id="{2DA940CA-71EA-40B4-B307-0CD0CE9437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90028272"/>
      </p:ext>
    </p:extLst>
  </p:cSld>
  <p:clrMapOvr>
    <a:masterClrMapping/>
  </p:clrMapOvr>
  <mc:AlternateContent xmlns:mc="http://schemas.openxmlformats.org/markup-compatibility/2006">
    <mc:Choice xmlns:p14="http://schemas.microsoft.com/office/powerpoint/2010/main" Requires="p14">
      <p:transition spd="slow" p14:dur="2000" advTm="16343"/>
    </mc:Choice>
    <mc:Fallback>
      <p:transition spd="slow" advTm="1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93EC12-7E50-42A4-BE88-B3D6C09097F4}"/>
              </a:ext>
            </a:extLst>
          </p:cNvPr>
          <p:cNvSpPr txBox="1"/>
          <p:nvPr/>
        </p:nvSpPr>
        <p:spPr>
          <a:xfrm>
            <a:off x="4639312" y="11542222"/>
            <a:ext cx="19267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Arial"/>
                <a:ea typeface="+mn-ea"/>
                <a:cs typeface="+mn-cs"/>
                <a:hlinkClick r:id="rId5" tooltip="http://commons.wikimedia.org/wiki/file:emojione_270b.svg"/>
              </a:rPr>
              <a:t>This Photo</a:t>
            </a:r>
            <a:r>
              <a:rPr kumimoji="0" lang="en-US" sz="900" b="0" i="0" u="none" strike="noStrike" kern="1200" cap="none" spc="0" normalizeH="0" baseline="0" noProof="0">
                <a:ln>
                  <a:noFill/>
                </a:ln>
                <a:solidFill>
                  <a:srgbClr val="58595B"/>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Arial"/>
                <a:ea typeface="+mn-ea"/>
                <a:cs typeface="+mn-cs"/>
                <a:hlinkClick r:id="rId6"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Arial"/>
              <a:ea typeface="+mn-ea"/>
              <a:cs typeface="+mn-cs"/>
            </a:endParaRPr>
          </a:p>
        </p:txBody>
      </p:sp>
      <p:sp>
        <p:nvSpPr>
          <p:cNvPr id="20" name="TextBox 19">
            <a:extLst>
              <a:ext uri="{FF2B5EF4-FFF2-40B4-BE49-F238E27FC236}">
                <a16:creationId xmlns:a16="http://schemas.microsoft.com/office/drawing/2014/main" id="{9FBCC428-3458-45C3-9CE7-C03E2FF63B94}"/>
              </a:ext>
            </a:extLst>
          </p:cNvPr>
          <p:cNvSpPr txBox="1"/>
          <p:nvPr/>
        </p:nvSpPr>
        <p:spPr>
          <a:xfrm>
            <a:off x="457200" y="4572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58595B"/>
                </a:solidFill>
                <a:latin typeface="Arial"/>
              </a:rPr>
              <a:t>FPAC INITIATIVES – FPAC STRATEGIC PLAN</a:t>
            </a:r>
            <a:endParaRPr kumimoji="0" lang="en-US" sz="2400" b="1" i="0" u="none" strike="noStrike" kern="1200" cap="none" spc="0" normalizeH="0" baseline="0" noProof="0" dirty="0">
              <a:ln>
                <a:noFill/>
              </a:ln>
              <a:solidFill>
                <a:srgbClr val="58595B"/>
              </a:solidFill>
              <a:effectLst/>
              <a:uLnTx/>
              <a:uFillTx/>
              <a:latin typeface="Arial"/>
              <a:ea typeface="+mn-ea"/>
              <a:cs typeface="+mn-cs"/>
            </a:endParaRPr>
          </a:p>
        </p:txBody>
      </p:sp>
      <p:sp>
        <p:nvSpPr>
          <p:cNvPr id="4" name="TextBox 3">
            <a:extLst>
              <a:ext uri="{FF2B5EF4-FFF2-40B4-BE49-F238E27FC236}">
                <a16:creationId xmlns:a16="http://schemas.microsoft.com/office/drawing/2014/main" id="{B75A0E9C-E0A8-4957-A9B4-AED3D2F08A62}"/>
              </a:ext>
            </a:extLst>
          </p:cNvPr>
          <p:cNvSpPr txBox="1"/>
          <p:nvPr/>
        </p:nvSpPr>
        <p:spPr>
          <a:xfrm>
            <a:off x="533400" y="1676400"/>
            <a:ext cx="7772400"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extBox 1">
            <a:extLst>
              <a:ext uri="{FF2B5EF4-FFF2-40B4-BE49-F238E27FC236}">
                <a16:creationId xmlns:a16="http://schemas.microsoft.com/office/drawing/2014/main" id="{1EC06389-DA0D-49AC-B2F6-B4B4D7670B45}"/>
              </a:ext>
            </a:extLst>
          </p:cNvPr>
          <p:cNvSpPr txBox="1"/>
          <p:nvPr/>
        </p:nvSpPr>
        <p:spPr>
          <a:xfrm>
            <a:off x="228600" y="1524000"/>
            <a:ext cx="72390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FPAC Strategic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Three Strategic Plan Workshops Conducted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4/27/2019 (SWOT Analysis)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2/28/2020 (Goal 1 Development)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8/14/2020 (Goal 2 Best Management Practices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GOALS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GOAL 1:  Increase Local Food System and Awareness Education to Encourage Local Food Production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GOAL 2:  Create an Ordinance to Develop Incentives for Gardening and Agrihoods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FPAC Survey (Internal) – BMPs/Incentives Priorities (ongoing)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GOAL 3:  Create a Local Food HUB and Distribution Chain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Coordinate efforts with PEDC Food HUB Committee</a:t>
            </a:r>
          </a:p>
        </p:txBody>
      </p:sp>
      <p:pic>
        <p:nvPicPr>
          <p:cNvPr id="5" name="Picture 4" descr="A picture containing circuit&#10;&#10;Description automatically generated">
            <a:extLst>
              <a:ext uri="{FF2B5EF4-FFF2-40B4-BE49-F238E27FC236}">
                <a16:creationId xmlns:a16="http://schemas.microsoft.com/office/drawing/2014/main" id="{14F54A12-B342-4370-B1B4-2FB3C1C98C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8196" y="1676400"/>
            <a:ext cx="2877203" cy="1615034"/>
          </a:xfrm>
          <a:prstGeom prst="rect">
            <a:avLst/>
          </a:prstGeom>
        </p:spPr>
      </p:pic>
      <p:pic>
        <p:nvPicPr>
          <p:cNvPr id="3" name="Picture 2">
            <a:extLst>
              <a:ext uri="{FF2B5EF4-FFF2-40B4-BE49-F238E27FC236}">
                <a16:creationId xmlns:a16="http://schemas.microsoft.com/office/drawing/2014/main" id="{BB78B372-7EC8-48D1-B89B-3BF47CDDEECB}"/>
              </a:ext>
            </a:extLst>
          </p:cNvPr>
          <p:cNvPicPr>
            <a:picLocks noChangeAspect="1"/>
          </p:cNvPicPr>
          <p:nvPr/>
        </p:nvPicPr>
        <p:blipFill>
          <a:blip r:embed="rId8"/>
          <a:stretch>
            <a:fillRect/>
          </a:stretch>
        </p:blipFill>
        <p:spPr>
          <a:xfrm>
            <a:off x="228600" y="5952913"/>
            <a:ext cx="474945" cy="744801"/>
          </a:xfrm>
          <a:prstGeom prst="rect">
            <a:avLst/>
          </a:prstGeom>
        </p:spPr>
      </p:pic>
      <p:pic>
        <p:nvPicPr>
          <p:cNvPr id="8" name="Audio 7">
            <a:hlinkClick r:id="" action="ppaction://media"/>
            <a:extLst>
              <a:ext uri="{FF2B5EF4-FFF2-40B4-BE49-F238E27FC236}">
                <a16:creationId xmlns:a16="http://schemas.microsoft.com/office/drawing/2014/main" id="{46EC88F3-4E1A-4950-A662-4BF2597FA4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1744657"/>
      </p:ext>
    </p:extLst>
  </p:cSld>
  <p:clrMapOvr>
    <a:masterClrMapping/>
  </p:clrMapOvr>
  <mc:AlternateContent xmlns:mc="http://schemas.openxmlformats.org/markup-compatibility/2006">
    <mc:Choice xmlns:p14="http://schemas.microsoft.com/office/powerpoint/2010/main" Requires="p14">
      <p:transition spd="slow" p14:dur="2000" advTm="16730"/>
    </mc:Choice>
    <mc:Fallback>
      <p:transition spd="slow" advTm="1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64"/>
            <a:ext cx="8229600" cy="990600"/>
          </a:xfrm>
        </p:spPr>
        <p:txBody>
          <a:bodyPr/>
          <a:lstStyle/>
          <a:p>
            <a:r>
              <a:rPr lang="en-US" b="1" dirty="0">
                <a:latin typeface="Arial" panose="020B0604020202020204" pitchFamily="34" charset="0"/>
                <a:cs typeface="Arial" panose="020B0604020202020204" pitchFamily="34" charset="0"/>
              </a:rPr>
              <a:t>FOOD POLICY ADVISORY COUNCIL</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Community Need Identification</a:t>
            </a: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75439"/>
            <a:ext cx="3019952"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7164" y="1647786"/>
            <a:ext cx="5227835" cy="2215991"/>
          </a:xfrm>
          <a:prstGeom prst="rect">
            <a:avLst/>
          </a:prstGeom>
          <a:noFill/>
        </p:spPr>
        <p:txBody>
          <a:bodyPr wrap="square" rtlCol="0">
            <a:spAutoFit/>
          </a:bodyPr>
          <a:lstStyle/>
          <a:p>
            <a:r>
              <a:rPr lang="en-US" b="1" dirty="0">
                <a:solidFill>
                  <a:prstClr val="black"/>
                </a:solidFill>
                <a:cs typeface="Arial" panose="020B0604020202020204" pitchFamily="34" charset="0"/>
              </a:rPr>
              <a:t>The Harbors Plan  Adopted June 2013   -     153 Implementation Strategies</a:t>
            </a:r>
          </a:p>
          <a:p>
            <a:endParaRPr lang="en-US" sz="2700" b="1" dirty="0">
              <a:solidFill>
                <a:prstClr val="black"/>
              </a:solidFill>
              <a:cs typeface="Arial" panose="020B0604020202020204" pitchFamily="34" charset="0"/>
            </a:endParaRPr>
          </a:p>
          <a:p>
            <a:endParaRPr lang="en-US" sz="2700" b="1" dirty="0">
              <a:solidFill>
                <a:prstClr val="black"/>
              </a:solidFill>
              <a:cs typeface="Arial" panose="020B0604020202020204" pitchFamily="34" charset="0"/>
            </a:endParaRPr>
          </a:p>
          <a:p>
            <a:endParaRPr lang="en-US" sz="2400" b="1" dirty="0">
              <a:solidFill>
                <a:prstClr val="black"/>
              </a:solidFill>
              <a:cs typeface="Arial" panose="020B0604020202020204" pitchFamily="34" charset="0"/>
            </a:endParaRPr>
          </a:p>
          <a:p>
            <a:endParaRPr lang="en-US" sz="2400" b="1" dirty="0">
              <a:solidFill>
                <a:prstClr val="black"/>
              </a:solidFill>
              <a:cs typeface="Arial" panose="020B0604020202020204" pitchFamily="34" charset="0"/>
            </a:endParaRPr>
          </a:p>
        </p:txBody>
      </p:sp>
      <p:pic>
        <p:nvPicPr>
          <p:cNvPr id="3" name="Picture 2">
            <a:extLst>
              <a:ext uri="{FF2B5EF4-FFF2-40B4-BE49-F238E27FC236}">
                <a16:creationId xmlns:a16="http://schemas.microsoft.com/office/drawing/2014/main" id="{407112EE-61F9-482E-8652-A8ED524926E9}"/>
              </a:ext>
            </a:extLst>
          </p:cNvPr>
          <p:cNvPicPr>
            <a:picLocks noChangeAspect="1"/>
          </p:cNvPicPr>
          <p:nvPr/>
        </p:nvPicPr>
        <p:blipFill>
          <a:blip r:embed="rId6"/>
          <a:stretch>
            <a:fillRect/>
          </a:stretch>
        </p:blipFill>
        <p:spPr>
          <a:xfrm>
            <a:off x="152373" y="5661362"/>
            <a:ext cx="609653" cy="957155"/>
          </a:xfrm>
          <a:prstGeom prst="rect">
            <a:avLst/>
          </a:prstGeom>
        </p:spPr>
      </p:pic>
      <p:pic>
        <p:nvPicPr>
          <p:cNvPr id="6" name="Picture 5">
            <a:extLst>
              <a:ext uri="{FF2B5EF4-FFF2-40B4-BE49-F238E27FC236}">
                <a16:creationId xmlns:a16="http://schemas.microsoft.com/office/drawing/2014/main" id="{49CDD25F-97D0-4028-B1D0-9873C7A47985}"/>
              </a:ext>
            </a:extLst>
          </p:cNvPr>
          <p:cNvPicPr>
            <a:picLocks noChangeAspect="1"/>
          </p:cNvPicPr>
          <p:nvPr/>
        </p:nvPicPr>
        <p:blipFill>
          <a:blip r:embed="rId7"/>
          <a:stretch>
            <a:fillRect/>
          </a:stretch>
        </p:blipFill>
        <p:spPr>
          <a:xfrm>
            <a:off x="762026" y="2527746"/>
            <a:ext cx="7882811" cy="4090771"/>
          </a:xfrm>
          <a:prstGeom prst="rect">
            <a:avLst/>
          </a:prstGeom>
        </p:spPr>
      </p:pic>
      <p:pic>
        <p:nvPicPr>
          <p:cNvPr id="7" name="Audio 6">
            <a:hlinkClick r:id="" action="ppaction://media"/>
            <a:extLst>
              <a:ext uri="{FF2B5EF4-FFF2-40B4-BE49-F238E27FC236}">
                <a16:creationId xmlns:a16="http://schemas.microsoft.com/office/drawing/2014/main" id="{2F99BE47-7ADC-4901-BEE6-CF7677B802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13880917"/>
      </p:ext>
    </p:extLst>
  </p:cSld>
  <p:clrMapOvr>
    <a:masterClrMapping/>
  </p:clrMapOvr>
  <mc:AlternateContent xmlns:mc="http://schemas.openxmlformats.org/markup-compatibility/2006">
    <mc:Choice xmlns:p14="http://schemas.microsoft.com/office/powerpoint/2010/main" Requires="p14">
      <p:transition spd="slow" p14:dur="2000" advTm="12362"/>
    </mc:Choice>
    <mc:Fallback>
      <p:transition spd="slow" advTm="1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D558-9061-4F6E-B87F-0BBE4EBB11DB}"/>
              </a:ext>
            </a:extLst>
          </p:cNvPr>
          <p:cNvSpPr>
            <a:spLocks noGrp="1"/>
          </p:cNvSpPr>
          <p:nvPr>
            <p:ph type="title"/>
          </p:nvPr>
        </p:nvSpPr>
        <p:spPr>
          <a:xfrm>
            <a:off x="447040" y="424688"/>
            <a:ext cx="8229600" cy="990600"/>
          </a:xfrm>
        </p:spPr>
        <p:txBody>
          <a:bodyPr/>
          <a:lstStyle/>
          <a:p>
            <a:r>
              <a:rPr lang="en-US" b="1" dirty="0">
                <a:solidFill>
                  <a:schemeClr val="bg1">
                    <a:lumMod val="10000"/>
                  </a:schemeClr>
                </a:solidFill>
              </a:rPr>
              <a:t>FPAC INITIATIVES - STRATEGIC PLAN - GOALS</a:t>
            </a:r>
          </a:p>
        </p:txBody>
      </p:sp>
      <p:sp>
        <p:nvSpPr>
          <p:cNvPr id="3" name="Content Placeholder 2">
            <a:extLst>
              <a:ext uri="{FF2B5EF4-FFF2-40B4-BE49-F238E27FC236}">
                <a16:creationId xmlns:a16="http://schemas.microsoft.com/office/drawing/2014/main" id="{806A7189-CF26-47BE-B390-75F585D456BD}"/>
              </a:ext>
            </a:extLst>
          </p:cNvPr>
          <p:cNvSpPr>
            <a:spLocks noGrp="1"/>
          </p:cNvSpPr>
          <p:nvPr>
            <p:ph sz="half" idx="1"/>
          </p:nvPr>
        </p:nvSpPr>
        <p:spPr>
          <a:xfrm>
            <a:off x="457200" y="1673352"/>
            <a:ext cx="8229600" cy="4718304"/>
          </a:xfrm>
        </p:spPr>
        <p:txBody>
          <a:bodyPr>
            <a:normAutofit/>
          </a:bodyPr>
          <a:lstStyle/>
          <a:p>
            <a:pPr marL="0" indent="0">
              <a:buNone/>
            </a:pPr>
            <a:r>
              <a:rPr lang="en-US" b="1" dirty="0"/>
              <a:t>GOAL 1:  </a:t>
            </a:r>
            <a:r>
              <a:rPr lang="en-US" dirty="0"/>
              <a:t>Create a local food system department within county government.</a:t>
            </a:r>
          </a:p>
          <a:p>
            <a:pPr marL="0" indent="0">
              <a:buNone/>
            </a:pPr>
            <a:r>
              <a:rPr lang="en-US" b="1" dirty="0"/>
              <a:t>          </a:t>
            </a:r>
          </a:p>
          <a:p>
            <a:pPr marL="0" indent="0">
              <a:buNone/>
            </a:pPr>
            <a:r>
              <a:rPr lang="en-US" b="1" dirty="0"/>
              <a:t>         MISSION</a:t>
            </a:r>
            <a:endParaRPr lang="en-US" dirty="0"/>
          </a:p>
          <a:p>
            <a:pPr marL="822960" lvl="3" indent="0">
              <a:buNone/>
            </a:pPr>
            <a:r>
              <a:rPr lang="en-US" dirty="0"/>
              <a:t>Enhance awareness and build a resilient community through the collaborative creation and growth of a local food system designed to preserve resources, educate citizens and create equitable access to healthy, local, sustainable food which fosters a premier quality of life in urban, suburban and rural spaces.</a:t>
            </a:r>
          </a:p>
          <a:p>
            <a:pPr marL="0" indent="0">
              <a:buNone/>
            </a:pPr>
            <a:endParaRPr lang="en-US" b="1" dirty="0"/>
          </a:p>
          <a:p>
            <a:pPr marL="0" indent="0">
              <a:buNone/>
            </a:pPr>
            <a:endParaRPr lang="en-US" dirty="0"/>
          </a:p>
        </p:txBody>
      </p:sp>
      <p:pic>
        <p:nvPicPr>
          <p:cNvPr id="4" name="Picture 3">
            <a:extLst>
              <a:ext uri="{FF2B5EF4-FFF2-40B4-BE49-F238E27FC236}">
                <a16:creationId xmlns:a16="http://schemas.microsoft.com/office/drawing/2014/main" id="{BFD3400C-895F-4194-87BF-E62261BEBA07}"/>
              </a:ext>
            </a:extLst>
          </p:cNvPr>
          <p:cNvPicPr>
            <a:picLocks noChangeAspect="1"/>
          </p:cNvPicPr>
          <p:nvPr/>
        </p:nvPicPr>
        <p:blipFill>
          <a:blip r:embed="rId2"/>
          <a:stretch>
            <a:fillRect/>
          </a:stretch>
        </p:blipFill>
        <p:spPr>
          <a:xfrm>
            <a:off x="188953" y="5929574"/>
            <a:ext cx="496847" cy="779147"/>
          </a:xfrm>
          <a:prstGeom prst="rect">
            <a:avLst/>
          </a:prstGeom>
        </p:spPr>
      </p:pic>
    </p:spTree>
    <p:extLst>
      <p:ext uri="{BB962C8B-B14F-4D97-AF65-F5344CB8AC3E}">
        <p14:creationId xmlns:p14="http://schemas.microsoft.com/office/powerpoint/2010/main" val="2763120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AA0F-781C-441B-B28B-7EF0786AE070}"/>
              </a:ext>
            </a:extLst>
          </p:cNvPr>
          <p:cNvSpPr>
            <a:spLocks noGrp="1"/>
          </p:cNvSpPr>
          <p:nvPr>
            <p:ph type="title"/>
          </p:nvPr>
        </p:nvSpPr>
        <p:spPr>
          <a:xfrm>
            <a:off x="457200" y="381000"/>
            <a:ext cx="8229600" cy="990600"/>
          </a:xfrm>
        </p:spPr>
        <p:txBody>
          <a:bodyPr>
            <a:noAutofit/>
          </a:bodyPr>
          <a:lstStyle/>
          <a:p>
            <a:r>
              <a:rPr lang="en-US" sz="2000" b="1" dirty="0">
                <a:solidFill>
                  <a:schemeClr val="bg1">
                    <a:lumMod val="10000"/>
                  </a:schemeClr>
                </a:solidFill>
              </a:rPr>
              <a:t>STRATEGIC PLAN – GOAL 2 - Create an Ordinance to Develop Incentives for Gardening and Agrihoods  -   Rural Protection Areas</a:t>
            </a:r>
            <a:endParaRPr lang="en-US" sz="2000" dirty="0">
              <a:solidFill>
                <a:schemeClr val="bg1">
                  <a:lumMod val="10000"/>
                </a:schemeClr>
              </a:solidFill>
            </a:endParaRPr>
          </a:p>
        </p:txBody>
      </p:sp>
      <p:sp>
        <p:nvSpPr>
          <p:cNvPr id="3" name="TextBox 2">
            <a:extLst>
              <a:ext uri="{FF2B5EF4-FFF2-40B4-BE49-F238E27FC236}">
                <a16:creationId xmlns:a16="http://schemas.microsoft.com/office/drawing/2014/main" id="{F39A7318-28DD-4D7E-86FE-0ABB7A486C60}"/>
              </a:ext>
            </a:extLst>
          </p:cNvPr>
          <p:cNvSpPr txBox="1"/>
          <p:nvPr/>
        </p:nvSpPr>
        <p:spPr>
          <a:xfrm>
            <a:off x="838200" y="1460242"/>
            <a:ext cx="7467600" cy="5786199"/>
          </a:xfrm>
          <a:prstGeom prst="rect">
            <a:avLst/>
          </a:prstGeom>
          <a:noFill/>
        </p:spPr>
        <p:txBody>
          <a:bodyPr wrap="square" rtlCol="0">
            <a:spAutoFit/>
          </a:bodyPr>
          <a:lstStyle/>
          <a:p>
            <a:r>
              <a:rPr lang="en-US" sz="1600" dirty="0"/>
              <a:t>Pasco County 2025 Comprehensive Plan - Future Land Use Element</a:t>
            </a:r>
          </a:p>
          <a:p>
            <a:r>
              <a:rPr lang="en-US" sz="1600" b="1" dirty="0"/>
              <a:t>Goal FLU 2:  PROTECTION OF RURAL AREAS</a:t>
            </a:r>
          </a:p>
          <a:p>
            <a:endParaRPr lang="en-US" sz="800" dirty="0"/>
          </a:p>
          <a:p>
            <a:r>
              <a:rPr lang="en-US" sz="1600" dirty="0"/>
              <a:t>Implement and enforce policies and programs designed to preserve and reinforce the positive qualities of the rural lifestyle and protect rural communities and agricultural areas.</a:t>
            </a:r>
          </a:p>
          <a:p>
            <a:endParaRPr lang="en-US" sz="800" dirty="0"/>
          </a:p>
          <a:p>
            <a:r>
              <a:rPr lang="en-US" sz="1600" b="1" i="1" dirty="0"/>
              <a:t>Objective FLU 2.1:   Preserve Rural Lifestyles in the Northeast Pasco County Rural Area</a:t>
            </a:r>
          </a:p>
          <a:p>
            <a:r>
              <a:rPr lang="en-US" sz="1600" dirty="0"/>
              <a:t>  Policy FLU 2.1.1:  Recognition of the Northeast Pasco County Rural Area</a:t>
            </a:r>
          </a:p>
          <a:p>
            <a:r>
              <a:rPr lang="en-US" sz="1600" dirty="0"/>
              <a:t>  Policy FLU 2.1.2    Recognition of the Rural Transition Area</a:t>
            </a:r>
          </a:p>
          <a:p>
            <a:r>
              <a:rPr lang="en-US" sz="1600" dirty="0"/>
              <a:t>  Policy FLU 2.1.3    Recognition of the Planning Framework</a:t>
            </a:r>
          </a:p>
          <a:p>
            <a:r>
              <a:rPr lang="en-US" sz="1600" dirty="0"/>
              <a:t>  Policy FLU 2.1.4    Development of a Long Term Planning Vision</a:t>
            </a:r>
          </a:p>
          <a:p>
            <a:r>
              <a:rPr lang="en-US" sz="1600" dirty="0"/>
              <a:t>          o </a:t>
            </a:r>
            <a:r>
              <a:rPr lang="en-US" sz="1600" dirty="0" err="1"/>
              <a:t>o</a:t>
            </a:r>
            <a:r>
              <a:rPr lang="en-US" sz="1600" dirty="0"/>
              <a:t> </a:t>
            </a:r>
            <a:r>
              <a:rPr lang="en-US" sz="1600" dirty="0" err="1"/>
              <a:t>o</a:t>
            </a:r>
            <a:r>
              <a:rPr lang="en-US" sz="1600" dirty="0"/>
              <a:t> </a:t>
            </a:r>
            <a:r>
              <a:rPr lang="en-US" sz="1600" dirty="0" err="1"/>
              <a:t>o</a:t>
            </a:r>
            <a:r>
              <a:rPr lang="en-US" sz="1600" dirty="0"/>
              <a:t> </a:t>
            </a:r>
            <a:r>
              <a:rPr lang="en-US" sz="1600" dirty="0" err="1"/>
              <a:t>o</a:t>
            </a:r>
            <a:r>
              <a:rPr lang="en-US" sz="1600" dirty="0"/>
              <a:t> to Policy FLU 2.1.18</a:t>
            </a:r>
          </a:p>
          <a:p>
            <a:endParaRPr lang="en-US" sz="1600" b="1" dirty="0"/>
          </a:p>
          <a:p>
            <a:r>
              <a:rPr lang="en-US" sz="1600" b="1" dirty="0"/>
              <a:t>Objective FLU 2.2   Maintain the Economic Viability of Agricultural 		 Production and Uses</a:t>
            </a:r>
          </a:p>
          <a:p>
            <a:r>
              <a:rPr lang="en-US" sz="1600" dirty="0"/>
              <a:t>  Policy FLU 2.2.1    Agricultural Primacy</a:t>
            </a:r>
          </a:p>
          <a:p>
            <a:r>
              <a:rPr lang="en-US" sz="1600" dirty="0"/>
              <a:t>  Policy FLU 2.2.2    Agricultural/Rural Land Use Open-Space    		                Requirement   </a:t>
            </a:r>
            <a:r>
              <a:rPr lang="en-US" sz="1200" b="1" i="1" dirty="0">
                <a:solidFill>
                  <a:schemeClr val="accent6"/>
                </a:solidFill>
              </a:rPr>
              <a:t>&gt;20 DU must preserve 50% acreage as open space</a:t>
            </a:r>
            <a:endParaRPr lang="en-US" sz="1600" b="1" i="1" dirty="0">
              <a:solidFill>
                <a:schemeClr val="accent6"/>
              </a:solidFill>
            </a:endParaRPr>
          </a:p>
          <a:p>
            <a:r>
              <a:rPr lang="en-US" sz="1600" dirty="0"/>
              <a:t>  Policy FLU 2.2.3    Agricultural/Rural Land Use MPUD Master Planned Unit 		Development Clustering Requirement</a:t>
            </a:r>
          </a:p>
          <a:p>
            <a:r>
              <a:rPr lang="en-US" sz="1600" dirty="0"/>
              <a:t>  </a:t>
            </a:r>
          </a:p>
          <a:p>
            <a:endParaRPr lang="en-US" dirty="0"/>
          </a:p>
        </p:txBody>
      </p:sp>
      <p:pic>
        <p:nvPicPr>
          <p:cNvPr id="4" name="Picture 3">
            <a:extLst>
              <a:ext uri="{FF2B5EF4-FFF2-40B4-BE49-F238E27FC236}">
                <a16:creationId xmlns:a16="http://schemas.microsoft.com/office/drawing/2014/main" id="{F435837B-A635-4940-A77B-BBC342F457FD}"/>
              </a:ext>
            </a:extLst>
          </p:cNvPr>
          <p:cNvPicPr>
            <a:picLocks noChangeAspect="1"/>
          </p:cNvPicPr>
          <p:nvPr/>
        </p:nvPicPr>
        <p:blipFill>
          <a:blip r:embed="rId5"/>
          <a:stretch>
            <a:fillRect/>
          </a:stretch>
        </p:blipFill>
        <p:spPr>
          <a:xfrm>
            <a:off x="188953" y="5867400"/>
            <a:ext cx="536494" cy="841321"/>
          </a:xfrm>
          <a:prstGeom prst="rect">
            <a:avLst/>
          </a:prstGeom>
        </p:spPr>
      </p:pic>
      <p:pic>
        <p:nvPicPr>
          <p:cNvPr id="8" name="Audio 7">
            <a:hlinkClick r:id="" action="ppaction://media"/>
            <a:extLst>
              <a:ext uri="{FF2B5EF4-FFF2-40B4-BE49-F238E27FC236}">
                <a16:creationId xmlns:a16="http://schemas.microsoft.com/office/drawing/2014/main" id="{4FB2827A-A128-4E6E-8B02-77A2640773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895631"/>
      </p:ext>
    </p:extLst>
  </p:cSld>
  <p:clrMapOvr>
    <a:masterClrMapping/>
  </p:clrMapOvr>
  <mc:AlternateContent xmlns:mc="http://schemas.openxmlformats.org/markup-compatibility/2006">
    <mc:Choice xmlns:p14="http://schemas.microsoft.com/office/powerpoint/2010/main" Requires="p14">
      <p:transition spd="slow" p14:dur="2000" advTm="25293"/>
    </mc:Choice>
    <mc:Fallback>
      <p:transition spd="slow" advTm="2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AA0F-781C-441B-B28B-7EF0786AE070}"/>
              </a:ext>
            </a:extLst>
          </p:cNvPr>
          <p:cNvSpPr>
            <a:spLocks noGrp="1"/>
          </p:cNvSpPr>
          <p:nvPr>
            <p:ph type="title"/>
          </p:nvPr>
        </p:nvSpPr>
        <p:spPr>
          <a:xfrm>
            <a:off x="457200" y="381000"/>
            <a:ext cx="8229600" cy="990600"/>
          </a:xfrm>
        </p:spPr>
        <p:txBody>
          <a:bodyPr>
            <a:noAutofit/>
          </a:bodyPr>
          <a:lstStyle/>
          <a:p>
            <a:r>
              <a:rPr lang="en-US" sz="1800" b="1" dirty="0">
                <a:solidFill>
                  <a:schemeClr val="bg1">
                    <a:lumMod val="10000"/>
                  </a:schemeClr>
                </a:solidFill>
              </a:rPr>
              <a:t>STRATEGIC PLAN – GOAL 2 - Create an Ordinance to Develop Incentives for Gardening and Agrihoods  -  </a:t>
            </a:r>
            <a:br>
              <a:rPr lang="en-US" sz="1800" b="1" dirty="0">
                <a:solidFill>
                  <a:schemeClr val="accent6"/>
                </a:solidFill>
              </a:rPr>
            </a:br>
            <a:r>
              <a:rPr lang="en-US" sz="1800" b="1" dirty="0">
                <a:solidFill>
                  <a:schemeClr val="bg1">
                    <a:lumMod val="10000"/>
                  </a:schemeClr>
                </a:solidFill>
              </a:rPr>
              <a:t>Pasco County 2020 Comprehensive Plan Map 2-2 Rural Protection Areas</a:t>
            </a:r>
            <a:endParaRPr lang="en-US" sz="1800" dirty="0">
              <a:solidFill>
                <a:schemeClr val="bg1">
                  <a:lumMod val="10000"/>
                </a:schemeClr>
              </a:solidFill>
            </a:endParaRPr>
          </a:p>
        </p:txBody>
      </p:sp>
      <p:pic>
        <p:nvPicPr>
          <p:cNvPr id="4" name="Picture 3">
            <a:extLst>
              <a:ext uri="{FF2B5EF4-FFF2-40B4-BE49-F238E27FC236}">
                <a16:creationId xmlns:a16="http://schemas.microsoft.com/office/drawing/2014/main" id="{32B75AEB-1C23-4A7A-BDB7-784A254F36FA}"/>
              </a:ext>
            </a:extLst>
          </p:cNvPr>
          <p:cNvPicPr>
            <a:picLocks noChangeAspect="1"/>
          </p:cNvPicPr>
          <p:nvPr/>
        </p:nvPicPr>
        <p:blipFill>
          <a:blip r:embed="rId5"/>
          <a:stretch>
            <a:fillRect/>
          </a:stretch>
        </p:blipFill>
        <p:spPr>
          <a:xfrm rot="5400000">
            <a:off x="2171697" y="419099"/>
            <a:ext cx="4724402" cy="7086604"/>
          </a:xfrm>
          <a:prstGeom prst="rect">
            <a:avLst/>
          </a:prstGeom>
        </p:spPr>
      </p:pic>
      <p:pic>
        <p:nvPicPr>
          <p:cNvPr id="3" name="Picture 2">
            <a:extLst>
              <a:ext uri="{FF2B5EF4-FFF2-40B4-BE49-F238E27FC236}">
                <a16:creationId xmlns:a16="http://schemas.microsoft.com/office/drawing/2014/main" id="{013F6E72-E667-4E5A-A933-E1FD6E31BCF7}"/>
              </a:ext>
            </a:extLst>
          </p:cNvPr>
          <p:cNvPicPr>
            <a:picLocks noChangeAspect="1"/>
          </p:cNvPicPr>
          <p:nvPr/>
        </p:nvPicPr>
        <p:blipFill>
          <a:blip r:embed="rId6"/>
          <a:stretch>
            <a:fillRect/>
          </a:stretch>
        </p:blipFill>
        <p:spPr>
          <a:xfrm>
            <a:off x="188953" y="5903941"/>
            <a:ext cx="536494" cy="841321"/>
          </a:xfrm>
          <a:prstGeom prst="rect">
            <a:avLst/>
          </a:prstGeom>
        </p:spPr>
      </p:pic>
      <p:pic>
        <p:nvPicPr>
          <p:cNvPr id="7" name="Audio 6">
            <a:hlinkClick r:id="" action="ppaction://media"/>
            <a:extLst>
              <a:ext uri="{FF2B5EF4-FFF2-40B4-BE49-F238E27FC236}">
                <a16:creationId xmlns:a16="http://schemas.microsoft.com/office/drawing/2014/main" id="{6EDBC817-42DB-4928-B559-B89657ABA7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3045176"/>
      </p:ext>
    </p:extLst>
  </p:cSld>
  <p:clrMapOvr>
    <a:masterClrMapping/>
  </p:clrMapOvr>
  <mc:AlternateContent xmlns:mc="http://schemas.openxmlformats.org/markup-compatibility/2006">
    <mc:Choice xmlns:p14="http://schemas.microsoft.com/office/powerpoint/2010/main" Requires="p14">
      <p:transition spd="slow" p14:dur="2000" advTm="10527"/>
    </mc:Choice>
    <mc:Fallback>
      <p:transition spd="slow" advTm="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93EC12-7E50-42A4-BE88-B3D6C09097F4}"/>
              </a:ext>
            </a:extLst>
          </p:cNvPr>
          <p:cNvSpPr txBox="1"/>
          <p:nvPr/>
        </p:nvSpPr>
        <p:spPr>
          <a:xfrm>
            <a:off x="4639312" y="11542222"/>
            <a:ext cx="19267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Arial"/>
                <a:ea typeface="+mn-ea"/>
                <a:cs typeface="+mn-cs"/>
                <a:hlinkClick r:id="rId5" tooltip="http://commons.wikimedia.org/wiki/file:emojione_270b.svg"/>
              </a:rPr>
              <a:t>This Photo</a:t>
            </a:r>
            <a:r>
              <a:rPr kumimoji="0" lang="en-US" sz="900" b="0" i="0" u="none" strike="noStrike" kern="1200" cap="none" spc="0" normalizeH="0" baseline="0" noProof="0">
                <a:ln>
                  <a:noFill/>
                </a:ln>
                <a:solidFill>
                  <a:srgbClr val="58595B"/>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Arial"/>
                <a:ea typeface="+mn-ea"/>
                <a:cs typeface="+mn-cs"/>
                <a:hlinkClick r:id="rId6"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Arial"/>
              <a:ea typeface="+mn-ea"/>
              <a:cs typeface="+mn-cs"/>
            </a:endParaRPr>
          </a:p>
        </p:txBody>
      </p:sp>
      <p:sp>
        <p:nvSpPr>
          <p:cNvPr id="20" name="TextBox 19">
            <a:extLst>
              <a:ext uri="{FF2B5EF4-FFF2-40B4-BE49-F238E27FC236}">
                <a16:creationId xmlns:a16="http://schemas.microsoft.com/office/drawing/2014/main" id="{9FBCC428-3458-45C3-9CE7-C03E2FF63B94}"/>
              </a:ext>
            </a:extLst>
          </p:cNvPr>
          <p:cNvSpPr txBox="1"/>
          <p:nvPr/>
        </p:nvSpPr>
        <p:spPr>
          <a:xfrm>
            <a:off x="457200" y="457200"/>
            <a:ext cx="815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58595B"/>
                </a:solidFill>
                <a:latin typeface="Arial"/>
              </a:rPr>
              <a:t>FPAC INITIATIVE – TBRPC RESILIENT REGIONAL ACTION PLAN RESOLUTION  FPAC 21-02</a:t>
            </a:r>
            <a:endParaRPr kumimoji="0" lang="en-US" sz="2400" b="1" i="0" u="none" strike="noStrike" kern="1200" cap="none" spc="0" normalizeH="0" baseline="0" noProof="0" dirty="0">
              <a:ln>
                <a:noFill/>
              </a:ln>
              <a:solidFill>
                <a:srgbClr val="58595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95B"/>
                </a:solidFill>
                <a:effectLst/>
                <a:uLnTx/>
                <a:uFillTx/>
                <a:latin typeface="Arial"/>
                <a:ea typeface="+mn-ea"/>
                <a:cs typeface="+mn-cs"/>
              </a:rPr>
              <a:t> </a:t>
            </a:r>
          </a:p>
        </p:txBody>
      </p:sp>
      <p:sp>
        <p:nvSpPr>
          <p:cNvPr id="4" name="TextBox 3">
            <a:extLst>
              <a:ext uri="{FF2B5EF4-FFF2-40B4-BE49-F238E27FC236}">
                <a16:creationId xmlns:a16="http://schemas.microsoft.com/office/drawing/2014/main" id="{B75A0E9C-E0A8-4957-A9B4-AED3D2F08A62}"/>
              </a:ext>
            </a:extLst>
          </p:cNvPr>
          <p:cNvSpPr txBox="1"/>
          <p:nvPr/>
        </p:nvSpPr>
        <p:spPr>
          <a:xfrm>
            <a:off x="533400" y="1676400"/>
            <a:ext cx="7772400"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extBox 1">
            <a:extLst>
              <a:ext uri="{FF2B5EF4-FFF2-40B4-BE49-F238E27FC236}">
                <a16:creationId xmlns:a16="http://schemas.microsoft.com/office/drawing/2014/main" id="{1EC06389-DA0D-49AC-B2F6-B4B4D7670B45}"/>
              </a:ext>
            </a:extLst>
          </p:cNvPr>
          <p:cNvSpPr txBox="1"/>
          <p:nvPr/>
        </p:nvSpPr>
        <p:spPr>
          <a:xfrm>
            <a:off x="342900" y="1629966"/>
            <a:ext cx="838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FPAC ADVOCACY – REQUEST BCC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Tampa Bay Regional Planning Council Resilient Regional Action Plan (RRAP)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FPAC RRAP Food Security Statement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A lack of attentiveness to food security as a </a:t>
            </a:r>
            <a:r>
              <a:rPr kumimoji="0" lang="en-US" sz="1800" b="1" i="0" u="none" strike="noStrike" kern="1200" cap="none" spc="0" normalizeH="0" baseline="0" noProof="0" dirty="0">
                <a:ln>
                  <a:noFill/>
                </a:ln>
                <a:solidFill>
                  <a:srgbClr val="58595B"/>
                </a:solidFill>
                <a:effectLst/>
                <a:uLnTx/>
                <a:uFillTx/>
                <a:latin typeface="Arial"/>
                <a:ea typeface="+mn-ea"/>
                <a:cs typeface="+mn-cs"/>
              </a:rPr>
              <a:t>serious regional concern.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Food policy </a:t>
            </a:r>
            <a:r>
              <a:rPr kumimoji="0" lang="en-US" sz="1800" b="0" i="0" u="none" strike="noStrike" kern="1200" cap="none" spc="0" normalizeH="0" baseline="0" noProof="0" dirty="0">
                <a:ln>
                  <a:noFill/>
                </a:ln>
                <a:solidFill>
                  <a:srgbClr val="58595B"/>
                </a:solidFill>
                <a:effectLst/>
                <a:uLnTx/>
                <a:uFillTx/>
                <a:latin typeface="Arial"/>
                <a:ea typeface="+mn-ea"/>
                <a:cs typeface="+mn-cs"/>
              </a:rPr>
              <a:t>strategies were not listed as a high enough priority on the RRAP’s action items.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The RRAP should take into consideration the likelihood of future natural disasters and pandemics that can cause massive disruption to food systems.  </a:t>
            </a:r>
            <a:r>
              <a:rPr kumimoji="0" lang="en-US" sz="1800" b="0" i="0" u="none" strike="noStrike" kern="1200" cap="none" spc="0" normalizeH="0" baseline="0" noProof="0" dirty="0">
                <a:ln>
                  <a:noFill/>
                </a:ln>
                <a:solidFill>
                  <a:srgbClr val="58595B"/>
                </a:solidFill>
                <a:effectLst/>
                <a:uLnTx/>
                <a:uFillTx/>
                <a:latin typeface="Arial"/>
                <a:ea typeface="+mn-ea"/>
                <a:cs typeface="+mn-cs"/>
              </a:rPr>
              <a: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Too low of a level of significance for </a:t>
            </a:r>
            <a:r>
              <a:rPr kumimoji="0" lang="en-US" sz="1800" b="1" i="0" u="none" strike="noStrike" kern="1200" cap="none" spc="0" normalizeH="0" baseline="0" noProof="0" dirty="0">
                <a:ln>
                  <a:noFill/>
                </a:ln>
                <a:solidFill>
                  <a:srgbClr val="58595B"/>
                </a:solidFill>
                <a:effectLst/>
                <a:uLnTx/>
                <a:uFillTx/>
                <a:latin typeface="Arial"/>
                <a:ea typeface="+mn-ea"/>
                <a:cs typeface="+mn-cs"/>
              </a:rPr>
              <a:t>explicit food system security needs.  A much higher emphasis is needed regionally.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58595B"/>
              </a:solidFill>
              <a:effectLst/>
              <a:uLnTx/>
              <a:uFillTx/>
              <a:latin typeface="Arial"/>
              <a:ea typeface="+mn-ea"/>
              <a:cs typeface="+mn-cs"/>
            </a:endParaRPr>
          </a:p>
          <a:p>
            <a:pPr marL="742950" lvl="1" indent="-285750">
              <a:buFont typeface="Arial" panose="020B0604020202020204" pitchFamily="34" charset="0"/>
              <a:buChar char="•"/>
              <a:defRPr/>
            </a:pPr>
            <a:r>
              <a:rPr lang="en-US" b="1" dirty="0">
                <a:solidFill>
                  <a:srgbClr val="58595B"/>
                </a:solidFill>
              </a:rPr>
              <a:t>Local food production </a:t>
            </a:r>
            <a:r>
              <a:rPr lang="en-US" dirty="0">
                <a:solidFill>
                  <a:srgbClr val="58595B"/>
                </a:solidFill>
              </a:rPr>
              <a:t>needs to be preserved and encouraged, especially in urban areas of the region.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pic>
        <p:nvPicPr>
          <p:cNvPr id="3" name="Picture 2">
            <a:extLst>
              <a:ext uri="{FF2B5EF4-FFF2-40B4-BE49-F238E27FC236}">
                <a16:creationId xmlns:a16="http://schemas.microsoft.com/office/drawing/2014/main" id="{86D15B61-14C9-43E1-BD4B-EB5730EE34B6}"/>
              </a:ext>
            </a:extLst>
          </p:cNvPr>
          <p:cNvPicPr>
            <a:picLocks noChangeAspect="1"/>
          </p:cNvPicPr>
          <p:nvPr/>
        </p:nvPicPr>
        <p:blipFill>
          <a:blip r:embed="rId7"/>
          <a:stretch>
            <a:fillRect/>
          </a:stretch>
        </p:blipFill>
        <p:spPr>
          <a:xfrm>
            <a:off x="188953" y="5842228"/>
            <a:ext cx="496847" cy="779147"/>
          </a:xfrm>
          <a:prstGeom prst="rect">
            <a:avLst/>
          </a:prstGeom>
        </p:spPr>
      </p:pic>
      <p:pic>
        <p:nvPicPr>
          <p:cNvPr id="6" name="Audio 5">
            <a:hlinkClick r:id="" action="ppaction://media"/>
            <a:extLst>
              <a:ext uri="{FF2B5EF4-FFF2-40B4-BE49-F238E27FC236}">
                <a16:creationId xmlns:a16="http://schemas.microsoft.com/office/drawing/2014/main" id="{9F580637-5D6A-4E49-97BB-1BE42728F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0709239"/>
      </p:ext>
    </p:extLst>
  </p:cSld>
  <p:clrMapOvr>
    <a:masterClrMapping/>
  </p:clrMapOvr>
  <mc:AlternateContent xmlns:mc="http://schemas.openxmlformats.org/markup-compatibility/2006">
    <mc:Choice xmlns:p14="http://schemas.microsoft.com/office/powerpoint/2010/main" Requires="p14">
      <p:transition spd="slow" p14:dur="2000" advTm="15375"/>
    </mc:Choice>
    <mc:Fallback>
      <p:transition spd="slow" advTm="1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93EC12-7E50-42A4-BE88-B3D6C09097F4}"/>
              </a:ext>
            </a:extLst>
          </p:cNvPr>
          <p:cNvSpPr txBox="1"/>
          <p:nvPr/>
        </p:nvSpPr>
        <p:spPr>
          <a:xfrm>
            <a:off x="4639312" y="11542222"/>
            <a:ext cx="19267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Arial"/>
                <a:ea typeface="+mn-ea"/>
                <a:cs typeface="+mn-cs"/>
                <a:hlinkClick r:id="rId5" tooltip="http://commons.wikimedia.org/wiki/file:emojione_270b.svg"/>
              </a:rPr>
              <a:t>This Photo</a:t>
            </a:r>
            <a:r>
              <a:rPr kumimoji="0" lang="en-US" sz="900" b="0" i="0" u="none" strike="noStrike" kern="1200" cap="none" spc="0" normalizeH="0" baseline="0" noProof="0">
                <a:ln>
                  <a:noFill/>
                </a:ln>
                <a:solidFill>
                  <a:srgbClr val="58595B"/>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Arial"/>
                <a:ea typeface="+mn-ea"/>
                <a:cs typeface="+mn-cs"/>
                <a:hlinkClick r:id="rId6"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Arial"/>
              <a:ea typeface="+mn-ea"/>
              <a:cs typeface="+mn-cs"/>
            </a:endParaRPr>
          </a:p>
        </p:txBody>
      </p:sp>
      <p:sp>
        <p:nvSpPr>
          <p:cNvPr id="20" name="TextBox 19">
            <a:extLst>
              <a:ext uri="{FF2B5EF4-FFF2-40B4-BE49-F238E27FC236}">
                <a16:creationId xmlns:a16="http://schemas.microsoft.com/office/drawing/2014/main" id="{9FBCC428-3458-45C3-9CE7-C03E2FF63B94}"/>
              </a:ext>
            </a:extLst>
          </p:cNvPr>
          <p:cNvSpPr txBox="1"/>
          <p:nvPr/>
        </p:nvSpPr>
        <p:spPr>
          <a:xfrm>
            <a:off x="457200" y="457200"/>
            <a:ext cx="8153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95B"/>
                </a:solidFill>
                <a:effectLst/>
                <a:uLnTx/>
                <a:uFillTx/>
                <a:latin typeface="Arial"/>
                <a:ea typeface="+mn-ea"/>
                <a:cs typeface="+mn-cs"/>
              </a:rPr>
              <a:t>FOOD POLICY ADVISORY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95B"/>
                </a:solidFill>
                <a:effectLst/>
                <a:uLnTx/>
                <a:uFillTx/>
                <a:latin typeface="Arial"/>
                <a:ea typeface="+mn-ea"/>
                <a:cs typeface="+mn-cs"/>
              </a:rPr>
              <a:t> </a:t>
            </a:r>
          </a:p>
        </p:txBody>
      </p:sp>
      <p:sp>
        <p:nvSpPr>
          <p:cNvPr id="4" name="TextBox 3">
            <a:extLst>
              <a:ext uri="{FF2B5EF4-FFF2-40B4-BE49-F238E27FC236}">
                <a16:creationId xmlns:a16="http://schemas.microsoft.com/office/drawing/2014/main" id="{B75A0E9C-E0A8-4957-A9B4-AED3D2F08A62}"/>
              </a:ext>
            </a:extLst>
          </p:cNvPr>
          <p:cNvSpPr txBox="1"/>
          <p:nvPr/>
        </p:nvSpPr>
        <p:spPr>
          <a:xfrm>
            <a:off x="533400" y="1676400"/>
            <a:ext cx="7772400"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extBox 1">
            <a:extLst>
              <a:ext uri="{FF2B5EF4-FFF2-40B4-BE49-F238E27FC236}">
                <a16:creationId xmlns:a16="http://schemas.microsoft.com/office/drawing/2014/main" id="{1EC06389-DA0D-49AC-B2F6-B4B4D7670B45}"/>
              </a:ext>
            </a:extLst>
          </p:cNvPr>
          <p:cNvSpPr txBox="1"/>
          <p:nvPr/>
        </p:nvSpPr>
        <p:spPr>
          <a:xfrm>
            <a:off x="457200" y="1533168"/>
            <a:ext cx="80010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FPAC ADVOCACY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FPAC RRAP Food Security Statement (continued)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Increase involvement of food system stakeholders </a:t>
            </a:r>
            <a:r>
              <a:rPr kumimoji="0" lang="en-US" sz="1800" b="0" i="0" u="none" strike="noStrike" kern="1200" cap="none" spc="0" normalizeH="0" baseline="0" noProof="0" dirty="0">
                <a:ln>
                  <a:noFill/>
                </a:ln>
                <a:solidFill>
                  <a:srgbClr val="58595B"/>
                </a:solidFill>
                <a:effectLst/>
                <a:uLnTx/>
                <a:uFillTx/>
                <a:latin typeface="Arial"/>
                <a:ea typeface="+mn-ea"/>
                <a:cs typeface="+mn-cs"/>
              </a:rPr>
              <a:t>in the development of RRAP Plan priorities is needed.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RRAP needs to </a:t>
            </a:r>
            <a:r>
              <a:rPr kumimoji="0" lang="en-US" sz="1800" b="1" i="0" u="none" strike="noStrike" kern="1200" cap="none" spc="0" normalizeH="0" baseline="0" noProof="0" dirty="0">
                <a:ln>
                  <a:noFill/>
                </a:ln>
                <a:solidFill>
                  <a:srgbClr val="58595B"/>
                </a:solidFill>
                <a:effectLst/>
                <a:uLnTx/>
                <a:uFillTx/>
                <a:latin typeface="Arial"/>
                <a:ea typeface="+mn-ea"/>
                <a:cs typeface="+mn-cs"/>
              </a:rPr>
              <a:t>elevate food system security, resiliency, and food access </a:t>
            </a:r>
            <a:r>
              <a:rPr kumimoji="0" lang="en-US" sz="1800" b="0" i="0" u="none" strike="noStrike" kern="1200" cap="none" spc="0" normalizeH="0" baseline="0" noProof="0" dirty="0">
                <a:ln>
                  <a:noFill/>
                </a:ln>
                <a:solidFill>
                  <a:srgbClr val="58595B"/>
                </a:solidFill>
                <a:effectLst/>
                <a:uLnTx/>
                <a:uFillTx/>
                <a:latin typeface="Arial"/>
                <a:ea typeface="+mn-ea"/>
                <a:cs typeface="+mn-cs"/>
              </a:rPr>
              <a:t>to a higher level of prioritization;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Lack </a:t>
            </a:r>
            <a:r>
              <a:rPr kumimoji="0" lang="en-US" sz="1800" b="1" i="0" u="none" strike="noStrike" kern="1200" cap="none" spc="0" normalizeH="0" baseline="0" noProof="0" dirty="0">
                <a:ln>
                  <a:noFill/>
                </a:ln>
                <a:solidFill>
                  <a:srgbClr val="58595B"/>
                </a:solidFill>
                <a:effectLst/>
                <a:uLnTx/>
                <a:uFillTx/>
                <a:latin typeface="Arial"/>
                <a:ea typeface="+mn-ea"/>
                <a:cs typeface="+mn-cs"/>
              </a:rPr>
              <a:t>of acknowledgement that food affordability and inaccessibility are still prescient issues in Pasco County </a:t>
            </a:r>
            <a:r>
              <a:rPr kumimoji="0" lang="en-US" sz="1800" b="0" i="0" u="none" strike="noStrike" kern="1200" cap="none" spc="0" normalizeH="0" baseline="0" noProof="0" dirty="0">
                <a:ln>
                  <a:noFill/>
                </a:ln>
                <a:solidFill>
                  <a:srgbClr val="58595B"/>
                </a:solidFill>
                <a:effectLst/>
                <a:uLnTx/>
                <a:uFillTx/>
                <a:latin typeface="Arial"/>
                <a:ea typeface="+mn-ea"/>
                <a:cs typeface="+mn-cs"/>
              </a:rPr>
              <a:t>and other Tampa Bay communities.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Food policy advocates within the Tampa Bay region should be invited to TBRPC Resiliency Coalition meetings, sub-committee meetings and trainings to </a:t>
            </a:r>
            <a:r>
              <a:rPr kumimoji="0" lang="en-US" sz="1800" b="1" i="0" u="none" strike="noStrike" kern="1200" cap="none" spc="0" normalizeH="0" baseline="0" noProof="0" dirty="0">
                <a:ln>
                  <a:noFill/>
                </a:ln>
                <a:solidFill>
                  <a:srgbClr val="58595B"/>
                </a:solidFill>
                <a:effectLst/>
                <a:uLnTx/>
                <a:uFillTx/>
                <a:latin typeface="Arial"/>
                <a:ea typeface="+mn-ea"/>
                <a:cs typeface="+mn-cs"/>
              </a:rPr>
              <a:t>ensure food security matters are addressed in the RRAP.</a:t>
            </a:r>
            <a:r>
              <a:rPr kumimoji="0" lang="en-US" sz="1800" b="0" i="0" u="none" strike="noStrike" kern="1200" cap="none" spc="0" normalizeH="0" baseline="0" noProof="0" dirty="0">
                <a:ln>
                  <a:noFill/>
                </a:ln>
                <a:solidFill>
                  <a:srgbClr val="58595B"/>
                </a:solidFill>
                <a:effectLst/>
                <a:uLnTx/>
                <a:uFillTx/>
                <a:latin typeface="Arial"/>
                <a:ea typeface="+mn-ea"/>
                <a:cs typeface="+mn-cs"/>
              </a:rPr>
              <a:t>  Existing Food Policy Advisory Councils should be invited to send a council member representative to future trainings, summits, coalition meetings, committee and sub-committee meetings.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pic>
        <p:nvPicPr>
          <p:cNvPr id="3" name="Picture 2">
            <a:extLst>
              <a:ext uri="{FF2B5EF4-FFF2-40B4-BE49-F238E27FC236}">
                <a16:creationId xmlns:a16="http://schemas.microsoft.com/office/drawing/2014/main" id="{E5E2FD3A-33F4-4EDE-9B92-EA39C9E4A134}"/>
              </a:ext>
            </a:extLst>
          </p:cNvPr>
          <p:cNvPicPr>
            <a:picLocks noChangeAspect="1"/>
          </p:cNvPicPr>
          <p:nvPr/>
        </p:nvPicPr>
        <p:blipFill>
          <a:blip r:embed="rId7"/>
          <a:stretch>
            <a:fillRect/>
          </a:stretch>
        </p:blipFill>
        <p:spPr>
          <a:xfrm>
            <a:off x="192244" y="5877254"/>
            <a:ext cx="529911" cy="830997"/>
          </a:xfrm>
          <a:prstGeom prst="rect">
            <a:avLst/>
          </a:prstGeom>
        </p:spPr>
      </p:pic>
      <p:pic>
        <p:nvPicPr>
          <p:cNvPr id="6" name="Audio 5">
            <a:hlinkClick r:id="" action="ppaction://media"/>
            <a:extLst>
              <a:ext uri="{FF2B5EF4-FFF2-40B4-BE49-F238E27FC236}">
                <a16:creationId xmlns:a16="http://schemas.microsoft.com/office/drawing/2014/main" id="{6AF44E04-9D81-47A0-B971-E9A4920AE4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83902386"/>
      </p:ext>
    </p:extLst>
  </p:cSld>
  <p:clrMapOvr>
    <a:masterClrMapping/>
  </p:clrMapOvr>
  <mc:AlternateContent xmlns:mc="http://schemas.openxmlformats.org/markup-compatibility/2006">
    <mc:Choice xmlns:p14="http://schemas.microsoft.com/office/powerpoint/2010/main" Requires="p14">
      <p:transition spd="slow" p14:dur="2000" advTm="10161"/>
    </mc:Choice>
    <mc:Fallback>
      <p:transition spd="slow" advTm="1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93EC12-7E50-42A4-BE88-B3D6C09097F4}"/>
              </a:ext>
            </a:extLst>
          </p:cNvPr>
          <p:cNvSpPr txBox="1"/>
          <p:nvPr/>
        </p:nvSpPr>
        <p:spPr>
          <a:xfrm>
            <a:off x="4639312" y="11542222"/>
            <a:ext cx="19267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Arial"/>
                <a:ea typeface="+mn-ea"/>
                <a:cs typeface="+mn-cs"/>
                <a:hlinkClick r:id="rId5" tooltip="http://commons.wikimedia.org/wiki/file:emojione_270b.svg"/>
              </a:rPr>
              <a:t>This Photo</a:t>
            </a:r>
            <a:r>
              <a:rPr kumimoji="0" lang="en-US" sz="900" b="0" i="0" u="none" strike="noStrike" kern="1200" cap="none" spc="0" normalizeH="0" baseline="0" noProof="0">
                <a:ln>
                  <a:noFill/>
                </a:ln>
                <a:solidFill>
                  <a:srgbClr val="58595B"/>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Arial"/>
                <a:ea typeface="+mn-ea"/>
                <a:cs typeface="+mn-cs"/>
                <a:hlinkClick r:id="rId6"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Arial"/>
              <a:ea typeface="+mn-ea"/>
              <a:cs typeface="+mn-cs"/>
            </a:endParaRPr>
          </a:p>
        </p:txBody>
      </p:sp>
      <p:sp>
        <p:nvSpPr>
          <p:cNvPr id="20" name="TextBox 19">
            <a:extLst>
              <a:ext uri="{FF2B5EF4-FFF2-40B4-BE49-F238E27FC236}">
                <a16:creationId xmlns:a16="http://schemas.microsoft.com/office/drawing/2014/main" id="{9FBCC428-3458-45C3-9CE7-C03E2FF63B94}"/>
              </a:ext>
            </a:extLst>
          </p:cNvPr>
          <p:cNvSpPr txBox="1"/>
          <p:nvPr/>
        </p:nvSpPr>
        <p:spPr>
          <a:xfrm>
            <a:off x="457200" y="457200"/>
            <a:ext cx="8153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95B"/>
                </a:solidFill>
                <a:effectLst/>
                <a:uLnTx/>
                <a:uFillTx/>
                <a:latin typeface="Arial"/>
                <a:ea typeface="+mn-ea"/>
                <a:cs typeface="+mn-cs"/>
              </a:rPr>
              <a:t>FPAC INITIATIVE</a:t>
            </a:r>
            <a:r>
              <a:rPr lang="en-US" sz="2400" b="1" dirty="0">
                <a:solidFill>
                  <a:srgbClr val="58595B"/>
                </a:solidFill>
                <a:latin typeface="Arial"/>
              </a:rPr>
              <a:t>S – FPAC RESOLUTION 21-01 PLANT FOR PASCO </a:t>
            </a:r>
            <a:endParaRPr kumimoji="0" lang="en-US" sz="2400" b="1" i="0" u="none" strike="noStrike" kern="1200" cap="none" spc="0" normalizeH="0" baseline="0" noProof="0" dirty="0">
              <a:ln>
                <a:noFill/>
              </a:ln>
              <a:solidFill>
                <a:srgbClr val="58595B"/>
              </a:solidFill>
              <a:effectLst/>
              <a:uLnTx/>
              <a:uFillTx/>
              <a:latin typeface="Arial"/>
              <a:ea typeface="+mn-ea"/>
              <a:cs typeface="+mn-cs"/>
            </a:endParaRPr>
          </a:p>
        </p:txBody>
      </p:sp>
      <p:sp>
        <p:nvSpPr>
          <p:cNvPr id="4" name="TextBox 3">
            <a:extLst>
              <a:ext uri="{FF2B5EF4-FFF2-40B4-BE49-F238E27FC236}">
                <a16:creationId xmlns:a16="http://schemas.microsoft.com/office/drawing/2014/main" id="{B75A0E9C-E0A8-4957-A9B4-AED3D2F08A62}"/>
              </a:ext>
            </a:extLst>
          </p:cNvPr>
          <p:cNvSpPr txBox="1"/>
          <p:nvPr/>
        </p:nvSpPr>
        <p:spPr>
          <a:xfrm>
            <a:off x="533400" y="1676400"/>
            <a:ext cx="7772400"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3" name="TextBox 2">
            <a:extLst>
              <a:ext uri="{FF2B5EF4-FFF2-40B4-BE49-F238E27FC236}">
                <a16:creationId xmlns:a16="http://schemas.microsoft.com/office/drawing/2014/main" id="{4A63B2D4-9418-46AD-A5C5-3B04E34FE26E}"/>
              </a:ext>
            </a:extLst>
          </p:cNvPr>
          <p:cNvSpPr txBox="1"/>
          <p:nvPr/>
        </p:nvSpPr>
        <p:spPr>
          <a:xfrm>
            <a:off x="482600" y="1524000"/>
            <a:ext cx="75438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PLANT FOR PASCO INITIATIVE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Partnership with Tampa Bay Network to End Hunger </a:t>
            </a:r>
            <a:r>
              <a:rPr kumimoji="0" lang="en-US" sz="1800" b="1" i="0" u="none" strike="noStrike" kern="1200" cap="none" spc="0" normalizeH="0" baseline="0" noProof="0" dirty="0">
                <a:ln>
                  <a:noFill/>
                </a:ln>
                <a:solidFill>
                  <a:srgbClr val="58595B"/>
                </a:solidFill>
                <a:effectLst/>
                <a:uLnTx/>
                <a:uFillTx/>
                <a:latin typeface="Arial"/>
                <a:ea typeface="+mn-ea"/>
                <a:cs typeface="+mn-cs"/>
              </a:rPr>
              <a:t>“Waste No Food Tampa Bay” </a:t>
            </a:r>
            <a:r>
              <a:rPr kumimoji="0" lang="en-US" sz="1800" b="0" i="0" u="none" strike="noStrike" kern="1200" cap="none" spc="0" normalizeH="0" baseline="0" noProof="0" dirty="0">
                <a:ln>
                  <a:noFill/>
                </a:ln>
                <a:solidFill>
                  <a:srgbClr val="58595B"/>
                </a:solidFill>
                <a:effectLst/>
                <a:uLnTx/>
                <a:uFillTx/>
                <a:latin typeface="Arial"/>
                <a:ea typeface="+mn-ea"/>
                <a:cs typeface="+mn-cs"/>
              </a:rPr>
              <a:t>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COVID-19 response initiative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In </a:t>
            </a:r>
            <a:r>
              <a:rPr kumimoji="0" lang="en-US" sz="1800" b="1" i="0" u="none" strike="noStrike" kern="1200" cap="none" spc="0" normalizeH="0" baseline="0" noProof="0" dirty="0">
                <a:ln>
                  <a:noFill/>
                </a:ln>
                <a:solidFill>
                  <a:srgbClr val="58595B"/>
                </a:solidFill>
                <a:effectLst/>
                <a:uLnTx/>
                <a:uFillTx/>
                <a:latin typeface="Arial"/>
                <a:ea typeface="+mn-ea"/>
                <a:cs typeface="+mn-cs"/>
              </a:rPr>
              <a:t>concept development/feasibility/research </a:t>
            </a:r>
            <a:r>
              <a:rPr kumimoji="0" lang="en-US" sz="1800" b="0" i="0" u="none" strike="noStrike" kern="1200" cap="none" spc="0" normalizeH="0" baseline="0" noProof="0" dirty="0">
                <a:ln>
                  <a:noFill/>
                </a:ln>
                <a:solidFill>
                  <a:srgbClr val="58595B"/>
                </a:solidFill>
                <a:effectLst/>
                <a:uLnTx/>
                <a:uFillTx/>
                <a:latin typeface="Arial"/>
                <a:ea typeface="+mn-ea"/>
                <a:cs typeface="+mn-cs"/>
              </a:rPr>
              <a:t>phase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Focused </a:t>
            </a:r>
            <a:r>
              <a:rPr kumimoji="0" lang="en-US" sz="1800" b="1" i="0" u="none" strike="noStrike" kern="1200" cap="none" spc="0" normalizeH="0" baseline="0" noProof="0" dirty="0">
                <a:ln>
                  <a:noFill/>
                </a:ln>
                <a:solidFill>
                  <a:srgbClr val="58595B"/>
                </a:solidFill>
                <a:effectLst/>
                <a:uLnTx/>
                <a:uFillTx/>
                <a:latin typeface="Arial"/>
                <a:ea typeface="+mn-ea"/>
                <a:cs typeface="+mn-cs"/>
              </a:rPr>
              <a:t>marketing and social media campaign </a:t>
            </a:r>
            <a:r>
              <a:rPr kumimoji="0" lang="en-US" sz="1800" b="0" i="0" u="none" strike="noStrike" kern="1200" cap="none" spc="0" normalizeH="0" baseline="0" noProof="0" dirty="0">
                <a:ln>
                  <a:noFill/>
                </a:ln>
                <a:solidFill>
                  <a:srgbClr val="58595B"/>
                </a:solidFill>
                <a:effectLst/>
                <a:uLnTx/>
                <a:uFillTx/>
                <a:latin typeface="Arial"/>
                <a:ea typeface="+mn-ea"/>
                <a:cs typeface="+mn-cs"/>
              </a:rPr>
              <a:t>to Pasco County residents and business owners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Link to </a:t>
            </a:r>
            <a:r>
              <a:rPr kumimoji="0" lang="en-US" sz="1800" b="1" i="0" u="none" strike="noStrike" kern="1200" cap="none" spc="0" normalizeH="0" baseline="0" noProof="0" dirty="0">
                <a:ln>
                  <a:noFill/>
                </a:ln>
                <a:solidFill>
                  <a:srgbClr val="58595B"/>
                </a:solidFill>
                <a:effectLst/>
                <a:uLnTx/>
                <a:uFillTx/>
                <a:latin typeface="Arial"/>
                <a:ea typeface="+mn-ea"/>
                <a:cs typeface="+mn-cs"/>
              </a:rPr>
              <a:t>Waste No Food </a:t>
            </a:r>
            <a:r>
              <a:rPr kumimoji="0" lang="en-US" sz="1800" b="0" i="0" u="none" strike="noStrike" kern="1200" cap="none" spc="0" normalizeH="0" baseline="0" noProof="0" dirty="0">
                <a:ln>
                  <a:noFill/>
                </a:ln>
                <a:solidFill>
                  <a:srgbClr val="58595B"/>
                </a:solidFill>
                <a:effectLst/>
                <a:uLnTx/>
                <a:uFillTx/>
                <a:latin typeface="Arial"/>
                <a:ea typeface="+mn-ea"/>
                <a:cs typeface="+mn-cs"/>
              </a:rPr>
              <a:t>APP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Links surplus produce </a:t>
            </a:r>
            <a:r>
              <a:rPr kumimoji="0" lang="en-US" sz="1800" b="0" i="0" u="none" strike="noStrike" kern="1200" cap="none" spc="0" normalizeH="0" baseline="0" noProof="0" dirty="0">
                <a:ln>
                  <a:noFill/>
                </a:ln>
                <a:solidFill>
                  <a:srgbClr val="58595B"/>
                </a:solidFill>
                <a:effectLst/>
                <a:uLnTx/>
                <a:uFillTx/>
                <a:latin typeface="Arial"/>
                <a:ea typeface="+mn-ea"/>
                <a:cs typeface="+mn-cs"/>
              </a:rPr>
              <a:t>to local non-profit organizations for distribution to needy residents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Encourages local food production </a:t>
            </a:r>
            <a:r>
              <a:rPr kumimoji="0" lang="en-US" sz="1800" b="0" i="0" u="none" strike="noStrike" kern="1200" cap="none" spc="0" normalizeH="0" baseline="0" noProof="0" dirty="0">
                <a:ln>
                  <a:noFill/>
                </a:ln>
                <a:solidFill>
                  <a:srgbClr val="58595B"/>
                </a:solidFill>
                <a:effectLst/>
                <a:uLnTx/>
                <a:uFillTx/>
                <a:latin typeface="Arial"/>
                <a:ea typeface="+mn-ea"/>
                <a:cs typeface="+mn-cs"/>
              </a:rPr>
              <a:t>via creation of new home gardens, neighborhood and community gardens</a:t>
            </a:r>
          </a:p>
        </p:txBody>
      </p:sp>
      <p:pic>
        <p:nvPicPr>
          <p:cNvPr id="5" name="Picture 4">
            <a:extLst>
              <a:ext uri="{FF2B5EF4-FFF2-40B4-BE49-F238E27FC236}">
                <a16:creationId xmlns:a16="http://schemas.microsoft.com/office/drawing/2014/main" id="{44A17B91-D774-4718-B21F-E2245F4AEF7A}"/>
              </a:ext>
            </a:extLst>
          </p:cNvPr>
          <p:cNvPicPr>
            <a:picLocks noChangeAspect="1"/>
          </p:cNvPicPr>
          <p:nvPr/>
        </p:nvPicPr>
        <p:blipFill>
          <a:blip r:embed="rId7"/>
          <a:stretch>
            <a:fillRect/>
          </a:stretch>
        </p:blipFill>
        <p:spPr>
          <a:xfrm>
            <a:off x="4492245" y="2301668"/>
            <a:ext cx="3775455" cy="596124"/>
          </a:xfrm>
          <a:prstGeom prst="rect">
            <a:avLst/>
          </a:prstGeom>
        </p:spPr>
      </p:pic>
      <p:pic>
        <p:nvPicPr>
          <p:cNvPr id="2" name="Picture 1">
            <a:extLst>
              <a:ext uri="{FF2B5EF4-FFF2-40B4-BE49-F238E27FC236}">
                <a16:creationId xmlns:a16="http://schemas.microsoft.com/office/drawing/2014/main" id="{105D5173-26D0-41A6-90CE-08D30EBA8662}"/>
              </a:ext>
            </a:extLst>
          </p:cNvPr>
          <p:cNvPicPr>
            <a:picLocks noChangeAspect="1"/>
          </p:cNvPicPr>
          <p:nvPr/>
        </p:nvPicPr>
        <p:blipFill>
          <a:blip r:embed="rId8"/>
          <a:stretch>
            <a:fillRect/>
          </a:stretch>
        </p:blipFill>
        <p:spPr>
          <a:xfrm>
            <a:off x="198120" y="5946969"/>
            <a:ext cx="417900" cy="655344"/>
          </a:xfrm>
          <a:prstGeom prst="rect">
            <a:avLst/>
          </a:prstGeom>
        </p:spPr>
      </p:pic>
      <p:pic>
        <p:nvPicPr>
          <p:cNvPr id="7" name="Audio 6">
            <a:hlinkClick r:id="" action="ppaction://media"/>
            <a:extLst>
              <a:ext uri="{FF2B5EF4-FFF2-40B4-BE49-F238E27FC236}">
                <a16:creationId xmlns:a16="http://schemas.microsoft.com/office/drawing/2014/main" id="{68E56F52-DEAB-4287-8B85-3C17B0B9C1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22268965"/>
      </p:ext>
    </p:extLst>
  </p:cSld>
  <p:clrMapOvr>
    <a:masterClrMapping/>
  </p:clrMapOvr>
  <mc:AlternateContent xmlns:mc="http://schemas.openxmlformats.org/markup-compatibility/2006">
    <mc:Choice xmlns:p14="http://schemas.microsoft.com/office/powerpoint/2010/main" Requires="p14">
      <p:transition spd="slow" p14:dur="2000" advTm="27822"/>
    </mc:Choice>
    <mc:Fallback>
      <p:transition spd="slow" advTm="2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F5DB-3235-469C-97EE-D6C7F231A9DB}"/>
              </a:ext>
            </a:extLst>
          </p:cNvPr>
          <p:cNvSpPr>
            <a:spLocks noGrp="1"/>
          </p:cNvSpPr>
          <p:nvPr>
            <p:ph type="title"/>
          </p:nvPr>
        </p:nvSpPr>
        <p:spPr/>
        <p:txBody>
          <a:bodyPr>
            <a:normAutofit fontScale="90000"/>
          </a:bodyPr>
          <a:lstStyle/>
          <a:p>
            <a:r>
              <a:rPr lang="en-US" b="1" dirty="0"/>
              <a:t>FOOD POLICY ADVISORY COUNCIL</a:t>
            </a:r>
            <a:br>
              <a:rPr lang="en-US" b="1" dirty="0"/>
            </a:br>
            <a:br>
              <a:rPr lang="en-US" dirty="0"/>
            </a:br>
            <a:endParaRPr lang="en-US" dirty="0"/>
          </a:p>
        </p:txBody>
      </p:sp>
      <p:sp>
        <p:nvSpPr>
          <p:cNvPr id="3" name="Content Placeholder 2">
            <a:extLst>
              <a:ext uri="{FF2B5EF4-FFF2-40B4-BE49-F238E27FC236}">
                <a16:creationId xmlns:a16="http://schemas.microsoft.com/office/drawing/2014/main" id="{C6358AE4-631F-4854-86A5-4BC737FC0BD3}"/>
              </a:ext>
            </a:extLst>
          </p:cNvPr>
          <p:cNvSpPr>
            <a:spLocks noGrp="1"/>
          </p:cNvSpPr>
          <p:nvPr>
            <p:ph sz="half" idx="1"/>
          </p:nvPr>
        </p:nvSpPr>
        <p:spPr>
          <a:xfrm>
            <a:off x="457199" y="1673352"/>
            <a:ext cx="4049829" cy="4801314"/>
          </a:xfrm>
          <a:solidFill>
            <a:schemeClr val="bg1"/>
          </a:solidFill>
        </p:spPr>
        <p:txBody>
          <a:bodyPr>
            <a:normAutofit fontScale="85000" lnSpcReduction="10000"/>
          </a:bodyPr>
          <a:lstStyle/>
          <a:p>
            <a:r>
              <a:rPr lang="en-US" sz="1800" b="1" dirty="0"/>
              <a:t>Staff Liaisons (Planning and Development Department)</a:t>
            </a:r>
          </a:p>
          <a:p>
            <a:pPr lvl="1"/>
            <a:r>
              <a:rPr lang="en-US" sz="1800" dirty="0"/>
              <a:t>Mary Helen Duke, AICP, </a:t>
            </a:r>
          </a:p>
          <a:p>
            <a:pPr marL="274320" lvl="1" indent="0">
              <a:buNone/>
            </a:pPr>
            <a:r>
              <a:rPr lang="en-US" sz="1800" dirty="0"/>
              <a:t>   Principal Planner – Resiliency</a:t>
            </a:r>
          </a:p>
          <a:p>
            <a:pPr marL="274320" lvl="1" indent="0">
              <a:buNone/>
            </a:pPr>
            <a:r>
              <a:rPr lang="en-US" sz="1800" dirty="0">
                <a:hlinkClick r:id="rId5"/>
              </a:rPr>
              <a:t>mduke@pascocountyfl.net</a:t>
            </a:r>
            <a:endParaRPr lang="en-US" sz="1800" dirty="0"/>
          </a:p>
          <a:p>
            <a:pPr marL="274320" lvl="1" indent="0">
              <a:buNone/>
            </a:pPr>
            <a:endParaRPr lang="en-US" sz="1800" dirty="0"/>
          </a:p>
          <a:p>
            <a:pPr lvl="1"/>
            <a:r>
              <a:rPr lang="en-US" sz="1800" dirty="0"/>
              <a:t>Sonide Simon, Planner II</a:t>
            </a:r>
          </a:p>
          <a:p>
            <a:pPr marL="274320" lvl="1" indent="0">
              <a:buNone/>
            </a:pPr>
            <a:r>
              <a:rPr lang="en-US" sz="1800" dirty="0">
                <a:hlinkClick r:id="rId6"/>
              </a:rPr>
              <a:t>ssimon@pascocountyfl.net</a:t>
            </a:r>
            <a:endParaRPr lang="en-US" sz="1800" dirty="0"/>
          </a:p>
          <a:p>
            <a:pPr marL="274320" lvl="1" indent="0">
              <a:buNone/>
            </a:pPr>
            <a:endParaRPr lang="en-US" sz="1800" dirty="0"/>
          </a:p>
          <a:p>
            <a:pPr lvl="1"/>
            <a:r>
              <a:rPr lang="en-US" sz="1800" dirty="0"/>
              <a:t>Justin Alexander, Resiliency Intern</a:t>
            </a:r>
          </a:p>
          <a:p>
            <a:pPr marL="274320" lvl="1" indent="0">
              <a:buNone/>
            </a:pPr>
            <a:r>
              <a:rPr lang="en-US" sz="1800" dirty="0">
                <a:hlinkClick r:id="rId7"/>
              </a:rPr>
              <a:t>jalexander@pascocountyfl.net</a:t>
            </a:r>
            <a:endParaRPr lang="en-US" sz="1800" dirty="0"/>
          </a:p>
          <a:p>
            <a:pPr marL="274320" lvl="1" indent="0">
              <a:buNone/>
            </a:pPr>
            <a:endParaRPr lang="en-US" sz="1800" dirty="0"/>
          </a:p>
          <a:p>
            <a:pPr marL="274320" lvl="1" indent="0">
              <a:buNone/>
            </a:pPr>
            <a:r>
              <a:rPr lang="en-US" sz="1800" b="1" dirty="0"/>
              <a:t>Responsibilities:</a:t>
            </a:r>
          </a:p>
          <a:p>
            <a:pPr marL="285750" indent="-285750">
              <a:buFont typeface="Arial" panose="020B0604020202020204" pitchFamily="34" charset="0"/>
              <a:buChar char="•"/>
            </a:pPr>
            <a:r>
              <a:rPr lang="en-US" sz="1800" dirty="0"/>
              <a:t>FPAC Member Coordination</a:t>
            </a:r>
          </a:p>
          <a:p>
            <a:pPr marL="285750" indent="-285750">
              <a:buFont typeface="Arial" panose="020B0604020202020204" pitchFamily="34" charset="0"/>
              <a:buChar char="•"/>
            </a:pPr>
            <a:r>
              <a:rPr lang="en-US" sz="1800" dirty="0"/>
              <a:t>FPAC Meetings Coordination/Agendas/Meeting Minutes </a:t>
            </a:r>
          </a:p>
          <a:p>
            <a:pPr marL="285750" indent="-285750">
              <a:buFont typeface="Arial" panose="020B0604020202020204" pitchFamily="34" charset="0"/>
              <a:buChar char="•"/>
            </a:pPr>
            <a:r>
              <a:rPr lang="en-US" sz="1800" dirty="0"/>
              <a:t>FPAC Website</a:t>
            </a:r>
          </a:p>
          <a:p>
            <a:pPr marL="285750" indent="-285750">
              <a:buFont typeface="Arial" panose="020B0604020202020204" pitchFamily="34" charset="0"/>
              <a:buChar char="•"/>
            </a:pPr>
            <a:r>
              <a:rPr lang="en-US" sz="1800" dirty="0"/>
              <a:t>Research/Best Management Practices</a:t>
            </a:r>
          </a:p>
          <a:p>
            <a:pPr marL="285750" indent="-285750">
              <a:buFont typeface="Arial" panose="020B0604020202020204" pitchFamily="34" charset="0"/>
              <a:buChar char="•"/>
            </a:pPr>
            <a:endParaRPr lang="en-US" sz="1800" dirty="0"/>
          </a:p>
          <a:p>
            <a:pPr marL="0" indent="0">
              <a:buNone/>
            </a:pPr>
            <a:endParaRPr lang="en-US" sz="1700" b="1" dirty="0"/>
          </a:p>
        </p:txBody>
      </p:sp>
      <p:sp>
        <p:nvSpPr>
          <p:cNvPr id="5" name="TextBox 4">
            <a:extLst>
              <a:ext uri="{FF2B5EF4-FFF2-40B4-BE49-F238E27FC236}">
                <a16:creationId xmlns:a16="http://schemas.microsoft.com/office/drawing/2014/main" id="{3101AA48-43F8-4F10-8D7A-78A4408BA367}"/>
              </a:ext>
            </a:extLst>
          </p:cNvPr>
          <p:cNvSpPr txBox="1"/>
          <p:nvPr/>
        </p:nvSpPr>
        <p:spPr>
          <a:xfrm>
            <a:off x="4507028" y="1845163"/>
            <a:ext cx="4495800" cy="3046988"/>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Comprehensive Plan / Land Development Code / Regional Resiliency Action Plan coordination of Goals, Objectives,  Action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58595B"/>
                </a:solidFill>
                <a:effectLst/>
                <a:uLnTx/>
                <a:uFillTx/>
                <a:latin typeface="Arial"/>
                <a:ea typeface="+mn-ea"/>
                <a:cs typeface="+mn-cs"/>
              </a:rPr>
              <a:t>FPAC Strategic Action Plan </a:t>
            </a:r>
            <a:r>
              <a:rPr kumimoji="0" lang="en-US" sz="1600" b="0" i="0" u="none" strike="noStrike" kern="1200" cap="none" spc="0" normalizeH="0" baseline="0" noProof="0" dirty="0">
                <a:ln>
                  <a:noFill/>
                </a:ln>
                <a:solidFill>
                  <a:srgbClr val="58595B"/>
                </a:solidFill>
                <a:effectLst/>
                <a:uLnTx/>
                <a:uFillTx/>
                <a:latin typeface="Arial"/>
                <a:ea typeface="+mn-ea"/>
                <a:cs typeface="+mn-cs"/>
              </a:rPr>
              <a:t>Facilitation and </a:t>
            </a:r>
            <a:r>
              <a:rPr kumimoji="0" lang="en-US" sz="1600" b="1" i="1" u="none" strike="noStrike" kern="1200" cap="none" spc="0" normalizeH="0" baseline="0" noProof="0" dirty="0">
                <a:ln>
                  <a:noFill/>
                </a:ln>
                <a:solidFill>
                  <a:srgbClr val="58595B"/>
                </a:solidFill>
                <a:effectLst/>
                <a:uLnTx/>
                <a:uFillTx/>
                <a:latin typeface="Arial"/>
                <a:ea typeface="+mn-ea"/>
                <a:cs typeface="+mn-cs"/>
              </a:rPr>
              <a:t>Pasco County Food Systems Assessment Study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Plant for Pasco Initiative Research/Planning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Grants Research/Submittals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Robert Woods Johnson Foundation Global Initiatives (Summer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Trainings:  </a:t>
            </a:r>
            <a:r>
              <a:rPr kumimoji="0" lang="en-US" sz="1600" b="0" i="1" u="none" strike="noStrike" kern="1200" cap="none" spc="0" normalizeH="0" baseline="0" noProof="0" dirty="0">
                <a:ln>
                  <a:noFill/>
                </a:ln>
                <a:solidFill>
                  <a:srgbClr val="58595B"/>
                </a:solidFill>
                <a:effectLst/>
                <a:uLnTx/>
                <a:uFillTx/>
                <a:latin typeface="Arial"/>
                <a:ea typeface="+mn-ea"/>
                <a:cs typeface="+mn-cs"/>
              </a:rPr>
              <a:t>2020 Florida Food Summit</a:t>
            </a:r>
          </a:p>
        </p:txBody>
      </p:sp>
      <p:pic>
        <p:nvPicPr>
          <p:cNvPr id="4" name="Picture 3">
            <a:extLst>
              <a:ext uri="{FF2B5EF4-FFF2-40B4-BE49-F238E27FC236}">
                <a16:creationId xmlns:a16="http://schemas.microsoft.com/office/drawing/2014/main" id="{13834D35-62E9-4310-B2BB-A895E1A72E68}"/>
              </a:ext>
            </a:extLst>
          </p:cNvPr>
          <p:cNvPicPr>
            <a:picLocks noChangeAspect="1"/>
          </p:cNvPicPr>
          <p:nvPr/>
        </p:nvPicPr>
        <p:blipFill>
          <a:blip r:embed="rId8"/>
          <a:stretch>
            <a:fillRect/>
          </a:stretch>
        </p:blipFill>
        <p:spPr>
          <a:xfrm>
            <a:off x="115770" y="6092480"/>
            <a:ext cx="392228" cy="615085"/>
          </a:xfrm>
          <a:prstGeom prst="rect">
            <a:avLst/>
          </a:prstGeom>
        </p:spPr>
      </p:pic>
      <p:pic>
        <p:nvPicPr>
          <p:cNvPr id="8" name="Audio 7">
            <a:hlinkClick r:id="" action="ppaction://media"/>
            <a:extLst>
              <a:ext uri="{FF2B5EF4-FFF2-40B4-BE49-F238E27FC236}">
                <a16:creationId xmlns:a16="http://schemas.microsoft.com/office/drawing/2014/main" id="{39FC2481-AB89-42CC-BFC5-1F3F716B31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82646322"/>
      </p:ext>
    </p:extLst>
  </p:cSld>
  <p:clrMapOvr>
    <a:masterClrMapping/>
  </p:clrMapOvr>
  <mc:AlternateContent xmlns:mc="http://schemas.openxmlformats.org/markup-compatibility/2006">
    <mc:Choice xmlns:p14="http://schemas.microsoft.com/office/powerpoint/2010/main" Requires="p14">
      <p:transition spd="slow" p14:dur="2000" advTm="8834"/>
    </mc:Choice>
    <mc:Fallback>
      <p:transition spd="slow" advTm="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F5DB-3235-469C-97EE-D6C7F231A9DB}"/>
              </a:ext>
            </a:extLst>
          </p:cNvPr>
          <p:cNvSpPr>
            <a:spLocks noGrp="1"/>
          </p:cNvSpPr>
          <p:nvPr>
            <p:ph type="title"/>
          </p:nvPr>
        </p:nvSpPr>
        <p:spPr>
          <a:xfrm>
            <a:off x="457200" y="669895"/>
            <a:ext cx="8229600" cy="990600"/>
          </a:xfrm>
        </p:spPr>
        <p:txBody>
          <a:bodyPr>
            <a:normAutofit fontScale="90000"/>
          </a:bodyPr>
          <a:lstStyle/>
          <a:p>
            <a:r>
              <a:rPr lang="en-US" b="1" dirty="0"/>
              <a:t>FOOD POLICY ADVISORY COUNCIL</a:t>
            </a:r>
            <a:br>
              <a:rPr lang="en-US" b="1" dirty="0"/>
            </a:br>
            <a:r>
              <a:rPr lang="en-US" b="1" dirty="0"/>
              <a:t>Member and Alternate Member Categories</a:t>
            </a:r>
            <a:br>
              <a:rPr lang="en-US" b="1" dirty="0"/>
            </a:br>
            <a:br>
              <a:rPr lang="en-US" dirty="0"/>
            </a:br>
            <a:endParaRPr lang="en-US" dirty="0"/>
          </a:p>
        </p:txBody>
      </p:sp>
      <p:pic>
        <p:nvPicPr>
          <p:cNvPr id="4" name="Picture 3">
            <a:extLst>
              <a:ext uri="{FF2B5EF4-FFF2-40B4-BE49-F238E27FC236}">
                <a16:creationId xmlns:a16="http://schemas.microsoft.com/office/drawing/2014/main" id="{13834D35-62E9-4310-B2BB-A895E1A72E68}"/>
              </a:ext>
            </a:extLst>
          </p:cNvPr>
          <p:cNvPicPr>
            <a:picLocks noChangeAspect="1"/>
          </p:cNvPicPr>
          <p:nvPr/>
        </p:nvPicPr>
        <p:blipFill>
          <a:blip r:embed="rId5"/>
          <a:stretch>
            <a:fillRect/>
          </a:stretch>
        </p:blipFill>
        <p:spPr>
          <a:xfrm>
            <a:off x="115770" y="6092480"/>
            <a:ext cx="392228" cy="615085"/>
          </a:xfrm>
          <a:prstGeom prst="rect">
            <a:avLst/>
          </a:prstGeom>
        </p:spPr>
      </p:pic>
      <p:pic>
        <p:nvPicPr>
          <p:cNvPr id="10" name="Picture 9">
            <a:extLst>
              <a:ext uri="{FF2B5EF4-FFF2-40B4-BE49-F238E27FC236}">
                <a16:creationId xmlns:a16="http://schemas.microsoft.com/office/drawing/2014/main" id="{4951F0DB-B705-4979-8BA4-ADEF1BB6CACF}"/>
              </a:ext>
            </a:extLst>
          </p:cNvPr>
          <p:cNvPicPr>
            <a:picLocks noChangeAspect="1"/>
          </p:cNvPicPr>
          <p:nvPr/>
        </p:nvPicPr>
        <p:blipFill>
          <a:blip r:embed="rId6"/>
          <a:stretch>
            <a:fillRect/>
          </a:stretch>
        </p:blipFill>
        <p:spPr>
          <a:xfrm>
            <a:off x="6071389" y="1167335"/>
            <a:ext cx="2615411" cy="4645555"/>
          </a:xfrm>
          <a:prstGeom prst="rect">
            <a:avLst/>
          </a:prstGeom>
        </p:spPr>
      </p:pic>
      <p:sp>
        <p:nvSpPr>
          <p:cNvPr id="11" name="TextBox 10">
            <a:extLst>
              <a:ext uri="{FF2B5EF4-FFF2-40B4-BE49-F238E27FC236}">
                <a16:creationId xmlns:a16="http://schemas.microsoft.com/office/drawing/2014/main" id="{377A02B3-7D7E-4DB4-B53F-4D24DE9B9E6C}"/>
              </a:ext>
            </a:extLst>
          </p:cNvPr>
          <p:cNvSpPr txBox="1"/>
          <p:nvPr/>
        </p:nvSpPr>
        <p:spPr>
          <a:xfrm>
            <a:off x="838200" y="1676400"/>
            <a:ext cx="4953000" cy="4247317"/>
          </a:xfrm>
          <a:prstGeom prst="rect">
            <a:avLst/>
          </a:prstGeom>
          <a:noFill/>
        </p:spPr>
        <p:txBody>
          <a:bodyPr wrap="square" rtlCol="0">
            <a:spAutoFit/>
          </a:bodyPr>
          <a:lstStyle/>
          <a:p>
            <a:pPr marL="342900" indent="-342900">
              <a:buFont typeface="+mj-lt"/>
              <a:buAutoNum type="arabicPeriod"/>
            </a:pPr>
            <a:r>
              <a:rPr lang="en-US" dirty="0"/>
              <a:t>Grocer/Food Distributor</a:t>
            </a:r>
          </a:p>
          <a:p>
            <a:pPr marL="342900" indent="-342900">
              <a:buFont typeface="+mj-lt"/>
              <a:buAutoNum type="arabicPeriod"/>
            </a:pPr>
            <a:r>
              <a:rPr lang="en-US" dirty="0"/>
              <a:t>Local Farmer</a:t>
            </a:r>
          </a:p>
          <a:p>
            <a:pPr marL="342900" indent="-342900">
              <a:buFont typeface="+mj-lt"/>
              <a:buAutoNum type="arabicPeriod"/>
            </a:pPr>
            <a:r>
              <a:rPr lang="en-US" dirty="0"/>
              <a:t>Health Care Professional/Health Department</a:t>
            </a:r>
          </a:p>
          <a:p>
            <a:pPr marL="342900" indent="-342900">
              <a:buFont typeface="+mj-lt"/>
              <a:buAutoNum type="arabicPeriod"/>
            </a:pPr>
            <a:r>
              <a:rPr lang="en-US" dirty="0"/>
              <a:t>Food/Nutrition Expert – School System</a:t>
            </a:r>
          </a:p>
          <a:p>
            <a:pPr marL="342900" indent="-342900">
              <a:buFont typeface="+mj-lt"/>
              <a:buAutoNum type="arabicPeriod"/>
            </a:pPr>
            <a:r>
              <a:rPr lang="en-US" dirty="0"/>
              <a:t>Non-Profit Organization Representative</a:t>
            </a:r>
          </a:p>
          <a:p>
            <a:pPr marL="342900" indent="-342900">
              <a:buFont typeface="+mj-lt"/>
              <a:buAutoNum type="arabicPeriod"/>
            </a:pPr>
            <a:r>
              <a:rPr lang="en-US" dirty="0"/>
              <a:t>Farmer’s Market Representative</a:t>
            </a:r>
          </a:p>
          <a:p>
            <a:pPr marL="342900" indent="-342900">
              <a:buFont typeface="+mj-lt"/>
              <a:buAutoNum type="arabicPeriod"/>
            </a:pPr>
            <a:r>
              <a:rPr lang="en-US" dirty="0"/>
              <a:t>Academic Professional University/Higher Education</a:t>
            </a:r>
          </a:p>
          <a:p>
            <a:pPr marL="342900" indent="-342900">
              <a:buFont typeface="+mj-lt"/>
              <a:buAutoNum type="arabicPeriod"/>
            </a:pPr>
            <a:r>
              <a:rPr lang="en-US" dirty="0"/>
              <a:t>Food Systems Attorney</a:t>
            </a:r>
          </a:p>
          <a:p>
            <a:pPr marL="342900" indent="-342900">
              <a:buFont typeface="+mj-lt"/>
              <a:buAutoNum type="arabicPeriod"/>
            </a:pPr>
            <a:r>
              <a:rPr lang="en-US" dirty="0"/>
              <a:t>Certified Nutritionist</a:t>
            </a:r>
          </a:p>
          <a:p>
            <a:pPr marL="342900" indent="-342900">
              <a:buFont typeface="+mj-lt"/>
              <a:buAutoNum type="arabicPeriod"/>
            </a:pPr>
            <a:r>
              <a:rPr lang="en-US" dirty="0"/>
              <a:t>At-Large #1</a:t>
            </a:r>
          </a:p>
          <a:p>
            <a:pPr marL="342900" indent="-342900">
              <a:buFont typeface="+mj-lt"/>
              <a:buAutoNum type="arabicPeriod"/>
            </a:pPr>
            <a:r>
              <a:rPr lang="en-US" dirty="0"/>
              <a:t>At-Large #2</a:t>
            </a:r>
          </a:p>
          <a:p>
            <a:pPr marL="342900" indent="-342900">
              <a:buFont typeface="+mj-lt"/>
              <a:buAutoNum type="arabicPeriod"/>
            </a:pPr>
            <a:r>
              <a:rPr lang="en-US" dirty="0"/>
              <a:t>UF/FAIS Agricultural Extension (ex-officio/non-voting)</a:t>
            </a:r>
          </a:p>
        </p:txBody>
      </p:sp>
      <p:pic>
        <p:nvPicPr>
          <p:cNvPr id="14" name="Audio 13">
            <a:hlinkClick r:id="" action="ppaction://media"/>
            <a:extLst>
              <a:ext uri="{FF2B5EF4-FFF2-40B4-BE49-F238E27FC236}">
                <a16:creationId xmlns:a16="http://schemas.microsoft.com/office/drawing/2014/main" id="{A28B336C-324E-4CA5-B5C4-A837933667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06905145"/>
      </p:ext>
    </p:extLst>
  </p:cSld>
  <p:clrMapOvr>
    <a:masterClrMapping/>
  </p:clrMapOvr>
  <mc:AlternateContent xmlns:mc="http://schemas.openxmlformats.org/markup-compatibility/2006">
    <mc:Choice xmlns:p14="http://schemas.microsoft.com/office/powerpoint/2010/main" Requires="p14">
      <p:transition spd="slow" p14:dur="2000" advTm="23562"/>
    </mc:Choice>
    <mc:Fallback>
      <p:transition spd="slow" advTm="2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F5DB-3235-469C-97EE-D6C7F231A9DB}"/>
              </a:ext>
            </a:extLst>
          </p:cNvPr>
          <p:cNvSpPr>
            <a:spLocks noGrp="1"/>
          </p:cNvSpPr>
          <p:nvPr>
            <p:ph type="title"/>
          </p:nvPr>
        </p:nvSpPr>
        <p:spPr/>
        <p:txBody>
          <a:bodyPr>
            <a:normAutofit fontScale="90000"/>
          </a:bodyPr>
          <a:lstStyle/>
          <a:p>
            <a:r>
              <a:rPr lang="en-US" b="1" dirty="0"/>
              <a:t> </a:t>
            </a:r>
            <a:br>
              <a:rPr lang="en-US" b="1" dirty="0"/>
            </a:br>
            <a:br>
              <a:rPr lang="en-US" dirty="0"/>
            </a:br>
            <a:endParaRPr lang="en-US" dirty="0"/>
          </a:p>
        </p:txBody>
      </p:sp>
      <p:pic>
        <p:nvPicPr>
          <p:cNvPr id="4" name="Picture 3">
            <a:extLst>
              <a:ext uri="{FF2B5EF4-FFF2-40B4-BE49-F238E27FC236}">
                <a16:creationId xmlns:a16="http://schemas.microsoft.com/office/drawing/2014/main" id="{13834D35-62E9-4310-B2BB-A895E1A72E68}"/>
              </a:ext>
            </a:extLst>
          </p:cNvPr>
          <p:cNvPicPr>
            <a:picLocks noChangeAspect="1"/>
          </p:cNvPicPr>
          <p:nvPr/>
        </p:nvPicPr>
        <p:blipFill>
          <a:blip r:embed="rId3"/>
          <a:stretch>
            <a:fillRect/>
          </a:stretch>
        </p:blipFill>
        <p:spPr>
          <a:xfrm>
            <a:off x="66782" y="6017057"/>
            <a:ext cx="392228" cy="615085"/>
          </a:xfrm>
          <a:prstGeom prst="rect">
            <a:avLst/>
          </a:prstGeom>
        </p:spPr>
      </p:pic>
      <p:pic>
        <p:nvPicPr>
          <p:cNvPr id="8" name="Picture 7">
            <a:extLst>
              <a:ext uri="{FF2B5EF4-FFF2-40B4-BE49-F238E27FC236}">
                <a16:creationId xmlns:a16="http://schemas.microsoft.com/office/drawing/2014/main" id="{51668CF1-AA28-4262-B68B-BA67FD624FF6}"/>
              </a:ext>
            </a:extLst>
          </p:cNvPr>
          <p:cNvPicPr>
            <a:picLocks noChangeAspect="1"/>
          </p:cNvPicPr>
          <p:nvPr/>
        </p:nvPicPr>
        <p:blipFill>
          <a:blip r:embed="rId4"/>
          <a:stretch>
            <a:fillRect/>
          </a:stretch>
        </p:blipFill>
        <p:spPr>
          <a:xfrm>
            <a:off x="1447800" y="1701887"/>
            <a:ext cx="5696985" cy="4275166"/>
          </a:xfrm>
          <a:prstGeom prst="rect">
            <a:avLst/>
          </a:prstGeom>
        </p:spPr>
      </p:pic>
    </p:spTree>
    <p:extLst>
      <p:ext uri="{BB962C8B-B14F-4D97-AF65-F5344CB8AC3E}">
        <p14:creationId xmlns:p14="http://schemas.microsoft.com/office/powerpoint/2010/main" val="40752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FOOD POLICY ADVISORY COUNCIL</a:t>
            </a:r>
          </a:p>
        </p:txBody>
      </p:sp>
      <p:sp>
        <p:nvSpPr>
          <p:cNvPr id="3" name="Content Placeholder 2"/>
          <p:cNvSpPr>
            <a:spLocks noGrp="1"/>
          </p:cNvSpPr>
          <p:nvPr>
            <p:ph idx="1"/>
          </p:nvPr>
        </p:nvSpPr>
        <p:spPr>
          <a:xfrm>
            <a:off x="457200" y="1600200"/>
            <a:ext cx="5486400" cy="4876800"/>
          </a:xfrm>
        </p:spPr>
        <p:txBody>
          <a:bodyPr>
            <a:normAutofit/>
          </a:bodyPr>
          <a:lstStyle/>
          <a:p>
            <a:pPr marL="0" indent="0">
              <a:buNone/>
            </a:pPr>
            <a:endParaRPr lang="en-US" sz="2000" b="1" dirty="0"/>
          </a:p>
          <a:p>
            <a:r>
              <a:rPr lang="en-US" sz="2000" b="1" dirty="0"/>
              <a:t>VISION:   </a:t>
            </a:r>
            <a:r>
              <a:rPr lang="en-US" sz="2000" dirty="0"/>
              <a:t>An equitable, resilient, local food system in Pasco County</a:t>
            </a:r>
          </a:p>
          <a:p>
            <a:endParaRPr lang="en-US" sz="2000" dirty="0"/>
          </a:p>
          <a:p>
            <a:r>
              <a:rPr lang="en-US" sz="2000" b="1" dirty="0"/>
              <a:t>MISSION:  </a:t>
            </a:r>
            <a:r>
              <a:rPr lang="en-US" sz="2000" dirty="0"/>
              <a:t>The Food Policy Advisory Council facilitates the development of responsible policies improving access to culturally appropriate, nutritionally sound and affordable food produced in Pasco County.</a:t>
            </a:r>
          </a:p>
        </p:txBody>
      </p:sp>
      <p:pic>
        <p:nvPicPr>
          <p:cNvPr id="1028" name="Picture 4" descr="G:\DevSvcs Documents\Growth Mgt\Long Range Planning (LRP)\FPAC - Food Policy Advisory Council\01_FPAC_Preliminary Work-Docs-Graphics\Graphics\food syste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0394" y="1287804"/>
            <a:ext cx="2988806" cy="2972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860D18-8246-4F8B-8C50-DCBC2CBF9184}"/>
              </a:ext>
            </a:extLst>
          </p:cNvPr>
          <p:cNvPicPr>
            <a:picLocks noChangeAspect="1"/>
          </p:cNvPicPr>
          <p:nvPr/>
        </p:nvPicPr>
        <p:blipFill>
          <a:blip r:embed="rId6"/>
          <a:stretch>
            <a:fillRect/>
          </a:stretch>
        </p:blipFill>
        <p:spPr>
          <a:xfrm>
            <a:off x="304800" y="5884122"/>
            <a:ext cx="561118" cy="880955"/>
          </a:xfrm>
          <a:prstGeom prst="rect">
            <a:avLst/>
          </a:prstGeom>
        </p:spPr>
      </p:pic>
      <p:pic>
        <p:nvPicPr>
          <p:cNvPr id="8" name="Audio 7">
            <a:hlinkClick r:id="" action="ppaction://media"/>
            <a:extLst>
              <a:ext uri="{FF2B5EF4-FFF2-40B4-BE49-F238E27FC236}">
                <a16:creationId xmlns:a16="http://schemas.microsoft.com/office/drawing/2014/main" id="{D528DE2A-1DB9-4F47-85B1-2B79ABE3ED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36515082"/>
      </p:ext>
    </p:extLst>
  </p:cSld>
  <p:clrMapOvr>
    <a:masterClrMapping/>
  </p:clrMapOvr>
  <mc:AlternateContent xmlns:mc="http://schemas.openxmlformats.org/markup-compatibility/2006">
    <mc:Choice xmlns:p14="http://schemas.microsoft.com/office/powerpoint/2010/main" Requires="p14">
      <p:transition spd="slow" p14:dur="2000" advTm="22274"/>
    </mc:Choice>
    <mc:Fallback>
      <p:transition spd="slow" advTm="2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 FOOD POLICY ADVISORY COUNCIL</a:t>
            </a:r>
          </a:p>
        </p:txBody>
      </p:sp>
      <p:sp>
        <p:nvSpPr>
          <p:cNvPr id="3" name="Content Placeholder 2"/>
          <p:cNvSpPr>
            <a:spLocks noGrp="1"/>
          </p:cNvSpPr>
          <p:nvPr>
            <p:ph idx="1"/>
          </p:nvPr>
        </p:nvSpPr>
        <p:spPr>
          <a:xfrm>
            <a:off x="533400" y="1676400"/>
            <a:ext cx="5257800" cy="4876800"/>
          </a:xfrm>
        </p:spPr>
        <p:txBody>
          <a:bodyPr>
            <a:normAutofit fontScale="92500" lnSpcReduction="10000"/>
          </a:bodyPr>
          <a:lstStyle/>
          <a:p>
            <a:r>
              <a:rPr lang="en-US" sz="2200" dirty="0"/>
              <a:t>The </a:t>
            </a:r>
            <a:r>
              <a:rPr lang="en-US" sz="2200" b="1" dirty="0"/>
              <a:t>Food Policy Advisory Council </a:t>
            </a:r>
            <a:r>
              <a:rPr lang="en-US" sz="2200" dirty="0"/>
              <a:t>focuses on:</a:t>
            </a:r>
          </a:p>
          <a:p>
            <a:pPr lvl="1"/>
            <a:r>
              <a:rPr lang="en-US" sz="2200" b="1" dirty="0"/>
              <a:t>Connecting economic development, food security efforts, preservation and enhancement of agriculture, and environmental concerns</a:t>
            </a:r>
            <a:r>
              <a:rPr lang="en-US" sz="2200" dirty="0"/>
              <a:t>;</a:t>
            </a:r>
          </a:p>
          <a:p>
            <a:pPr lvl="1"/>
            <a:r>
              <a:rPr lang="en-US" sz="2200" dirty="0"/>
              <a:t>Supporting the </a:t>
            </a:r>
            <a:r>
              <a:rPr lang="en-US" sz="2200" b="1" dirty="0"/>
              <a:t>development and expansion of locally produced foods;</a:t>
            </a:r>
          </a:p>
          <a:p>
            <a:pPr lvl="1"/>
            <a:r>
              <a:rPr lang="en-US" sz="2200" dirty="0"/>
              <a:t>Reviewing proposed </a:t>
            </a:r>
            <a:r>
              <a:rPr lang="en-US" sz="2200" b="1" dirty="0"/>
              <a:t>legislation and regulations that affect the food system</a:t>
            </a:r>
            <a:r>
              <a:rPr lang="en-US" sz="2200" dirty="0"/>
              <a:t>;</a:t>
            </a:r>
          </a:p>
          <a:p>
            <a:pPr lvl="1"/>
            <a:r>
              <a:rPr lang="en-US" sz="2200" dirty="0"/>
              <a:t>Make </a:t>
            </a:r>
            <a:r>
              <a:rPr lang="en-US" sz="2200" b="1" dirty="0"/>
              <a:t>recommendations </a:t>
            </a:r>
            <a:r>
              <a:rPr lang="en-US" sz="2200" dirty="0"/>
              <a:t>to government bodies; and</a:t>
            </a:r>
          </a:p>
          <a:p>
            <a:pPr lvl="1"/>
            <a:r>
              <a:rPr lang="en-US" sz="2200" b="1" dirty="0"/>
              <a:t>Gathering, synthesizing, and sharing information on Community food systems</a:t>
            </a:r>
          </a:p>
          <a:p>
            <a:pPr marL="274320" lvl="1" indent="0">
              <a:buNone/>
            </a:pPr>
            <a:endParaRPr lang="en-US" dirty="0"/>
          </a:p>
          <a:p>
            <a:pPr lvl="1"/>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2667000"/>
            <a:ext cx="2781300" cy="1847850"/>
          </a:xfrm>
          <a:prstGeom prst="rect">
            <a:avLst/>
          </a:prstGeom>
        </p:spPr>
      </p:pic>
      <p:pic>
        <p:nvPicPr>
          <p:cNvPr id="5" name="Picture 4">
            <a:extLst>
              <a:ext uri="{FF2B5EF4-FFF2-40B4-BE49-F238E27FC236}">
                <a16:creationId xmlns:a16="http://schemas.microsoft.com/office/drawing/2014/main" id="{C6A3E04A-0114-465E-955F-31FDC76EF4BF}"/>
              </a:ext>
            </a:extLst>
          </p:cNvPr>
          <p:cNvPicPr>
            <a:picLocks noChangeAspect="1"/>
          </p:cNvPicPr>
          <p:nvPr/>
        </p:nvPicPr>
        <p:blipFill>
          <a:blip r:embed="rId6"/>
          <a:stretch>
            <a:fillRect/>
          </a:stretch>
        </p:blipFill>
        <p:spPr>
          <a:xfrm>
            <a:off x="228600" y="5868121"/>
            <a:ext cx="533426" cy="837479"/>
          </a:xfrm>
          <a:prstGeom prst="rect">
            <a:avLst/>
          </a:prstGeom>
        </p:spPr>
      </p:pic>
      <p:pic>
        <p:nvPicPr>
          <p:cNvPr id="8" name="Audio 7">
            <a:hlinkClick r:id="" action="ppaction://media"/>
            <a:extLst>
              <a:ext uri="{FF2B5EF4-FFF2-40B4-BE49-F238E27FC236}">
                <a16:creationId xmlns:a16="http://schemas.microsoft.com/office/drawing/2014/main" id="{2A2D517F-E691-44FF-89F8-199981DEBD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09456465"/>
      </p:ext>
    </p:extLst>
  </p:cSld>
  <p:clrMapOvr>
    <a:masterClrMapping/>
  </p:clrMapOvr>
  <mc:AlternateContent xmlns:mc="http://schemas.openxmlformats.org/markup-compatibility/2006">
    <mc:Choice xmlns:p14="http://schemas.microsoft.com/office/powerpoint/2010/main" Requires="p14">
      <p:transition spd="slow" p14:dur="2000" advTm="30206"/>
    </mc:Choice>
    <mc:Fallback>
      <p:transition spd="slow" advTm="3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CITIZEN ENGAGEMENT</a:t>
            </a:r>
          </a:p>
        </p:txBody>
      </p:sp>
      <p:sp>
        <p:nvSpPr>
          <p:cNvPr id="3" name="TextBox 2"/>
          <p:cNvSpPr txBox="1"/>
          <p:nvPr/>
        </p:nvSpPr>
        <p:spPr>
          <a:xfrm>
            <a:off x="685800" y="1607909"/>
            <a:ext cx="5410200" cy="4524315"/>
          </a:xfrm>
          <a:prstGeom prst="rect">
            <a:avLst/>
          </a:prstGeom>
          <a:noFill/>
        </p:spPr>
        <p:txBody>
          <a:bodyPr wrap="square" rtlCol="0">
            <a:spAutoFit/>
          </a:bodyPr>
          <a:lstStyle/>
          <a:p>
            <a:pPr marL="285750" indent="-285750">
              <a:buFont typeface="Wingdings" panose="05000000000000000000" pitchFamily="2" charset="2"/>
              <a:buChar char="Ø"/>
            </a:pPr>
            <a:r>
              <a:rPr lang="en-US" dirty="0"/>
              <a:t>Website  </a:t>
            </a:r>
            <a:r>
              <a:rPr lang="en-US" dirty="0">
                <a:hlinkClick r:id="rId5"/>
              </a:rPr>
              <a:t>http://www.pascocountyfl.net/2304/Food-Policy-Advisory-Council</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Public Comment Period at all Quarterly Meetings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Public Workshops as needed</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Interested Parties email blasts (meeting agendas, topics of interest)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Festivals – booths</a:t>
            </a:r>
          </a:p>
          <a:p>
            <a:endParaRPr lang="en-US" dirty="0"/>
          </a:p>
          <a:p>
            <a:pPr marL="285750" indent="-285750">
              <a:buFont typeface="Wingdings" panose="05000000000000000000" pitchFamily="2" charset="2"/>
              <a:buChar char="Ø"/>
            </a:pPr>
            <a:r>
              <a:rPr lang="en-US" dirty="0"/>
              <a:t>One-on-One Communications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solidFill>
                  <a:srgbClr val="FF0000"/>
                </a:solidFill>
              </a:rPr>
              <a:t>Future</a:t>
            </a:r>
            <a:r>
              <a:rPr lang="en-US" dirty="0"/>
              <a:t> CIVICLERK Agenda Posting </a:t>
            </a:r>
            <a:endParaRPr lang="en-US" sz="16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3396" y="4216086"/>
            <a:ext cx="2183051" cy="1637288"/>
          </a:xfrm>
          <a:prstGeom prst="rect">
            <a:avLst/>
          </a:prstGeom>
        </p:spPr>
      </p:pic>
      <p:pic>
        <p:nvPicPr>
          <p:cNvPr id="5" name="Picture 4">
            <a:extLst>
              <a:ext uri="{FF2B5EF4-FFF2-40B4-BE49-F238E27FC236}">
                <a16:creationId xmlns:a16="http://schemas.microsoft.com/office/drawing/2014/main" id="{37E910A1-307F-4480-B0B5-3E79E00ECD99}"/>
              </a:ext>
            </a:extLst>
          </p:cNvPr>
          <p:cNvPicPr>
            <a:picLocks noChangeAspect="1"/>
          </p:cNvPicPr>
          <p:nvPr/>
        </p:nvPicPr>
        <p:blipFill>
          <a:blip r:embed="rId7"/>
          <a:stretch>
            <a:fillRect/>
          </a:stretch>
        </p:blipFill>
        <p:spPr>
          <a:xfrm>
            <a:off x="188953" y="5853374"/>
            <a:ext cx="496847" cy="779147"/>
          </a:xfrm>
          <a:prstGeom prst="rect">
            <a:avLst/>
          </a:prstGeom>
        </p:spPr>
      </p:pic>
      <p:pic>
        <p:nvPicPr>
          <p:cNvPr id="6" name="Picture 5">
            <a:extLst>
              <a:ext uri="{FF2B5EF4-FFF2-40B4-BE49-F238E27FC236}">
                <a16:creationId xmlns:a16="http://schemas.microsoft.com/office/drawing/2014/main" id="{A186DBCA-A7E1-4D3E-A72D-E3C334F466AA}"/>
              </a:ext>
            </a:extLst>
          </p:cNvPr>
          <p:cNvPicPr>
            <a:picLocks noChangeAspect="1"/>
          </p:cNvPicPr>
          <p:nvPr/>
        </p:nvPicPr>
        <p:blipFill>
          <a:blip r:embed="rId8"/>
          <a:stretch>
            <a:fillRect/>
          </a:stretch>
        </p:blipFill>
        <p:spPr>
          <a:xfrm>
            <a:off x="6370469" y="1143000"/>
            <a:ext cx="2528903" cy="2655025"/>
          </a:xfrm>
          <a:prstGeom prst="rect">
            <a:avLst/>
          </a:prstGeom>
        </p:spPr>
      </p:pic>
      <p:pic>
        <p:nvPicPr>
          <p:cNvPr id="7" name="Audio 6">
            <a:hlinkClick r:id="" action="ppaction://media"/>
            <a:extLst>
              <a:ext uri="{FF2B5EF4-FFF2-40B4-BE49-F238E27FC236}">
                <a16:creationId xmlns:a16="http://schemas.microsoft.com/office/drawing/2014/main" id="{C00560D5-3583-475F-9116-9E02F4FFDD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30593789"/>
      </p:ext>
    </p:extLst>
  </p:cSld>
  <p:clrMapOvr>
    <a:masterClrMapping/>
  </p:clrMapOvr>
  <mc:AlternateContent xmlns:mc="http://schemas.openxmlformats.org/markup-compatibility/2006">
    <mc:Choice xmlns:p14="http://schemas.microsoft.com/office/powerpoint/2010/main" Requires="p14">
      <p:transition spd="slow" p14:dur="2000" advTm="15822"/>
    </mc:Choice>
    <mc:Fallback>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93EC12-7E50-42A4-BE88-B3D6C09097F4}"/>
              </a:ext>
            </a:extLst>
          </p:cNvPr>
          <p:cNvSpPr txBox="1"/>
          <p:nvPr/>
        </p:nvSpPr>
        <p:spPr>
          <a:xfrm>
            <a:off x="4639312" y="11542222"/>
            <a:ext cx="19267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Arial"/>
                <a:ea typeface="+mn-ea"/>
                <a:cs typeface="+mn-cs"/>
                <a:hlinkClick r:id="rId5" tooltip="http://commons.wikimedia.org/wiki/file:emojione_270b.svg"/>
              </a:rPr>
              <a:t>This Photo</a:t>
            </a:r>
            <a:r>
              <a:rPr kumimoji="0" lang="en-US" sz="900" b="0" i="0" u="none" strike="noStrike" kern="1200" cap="none" spc="0" normalizeH="0" baseline="0" noProof="0">
                <a:ln>
                  <a:noFill/>
                </a:ln>
                <a:solidFill>
                  <a:srgbClr val="58595B"/>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Arial"/>
                <a:ea typeface="+mn-ea"/>
                <a:cs typeface="+mn-cs"/>
                <a:hlinkClick r:id="rId6"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Arial"/>
              <a:ea typeface="+mn-ea"/>
              <a:cs typeface="+mn-cs"/>
            </a:endParaRPr>
          </a:p>
        </p:txBody>
      </p:sp>
      <p:sp>
        <p:nvSpPr>
          <p:cNvPr id="20" name="TextBox 19">
            <a:extLst>
              <a:ext uri="{FF2B5EF4-FFF2-40B4-BE49-F238E27FC236}">
                <a16:creationId xmlns:a16="http://schemas.microsoft.com/office/drawing/2014/main" id="{9FBCC428-3458-45C3-9CE7-C03E2FF63B94}"/>
              </a:ext>
            </a:extLst>
          </p:cNvPr>
          <p:cNvSpPr txBox="1"/>
          <p:nvPr/>
        </p:nvSpPr>
        <p:spPr>
          <a:xfrm>
            <a:off x="457200" y="4572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95B"/>
                </a:solidFill>
                <a:effectLst/>
                <a:uLnTx/>
                <a:uFillTx/>
                <a:latin typeface="Arial"/>
                <a:ea typeface="+mn-ea"/>
                <a:cs typeface="+mn-cs"/>
              </a:rPr>
              <a:t>FPAC INITIATIVES</a:t>
            </a:r>
          </a:p>
        </p:txBody>
      </p:sp>
      <p:sp>
        <p:nvSpPr>
          <p:cNvPr id="4" name="TextBox 3">
            <a:extLst>
              <a:ext uri="{FF2B5EF4-FFF2-40B4-BE49-F238E27FC236}">
                <a16:creationId xmlns:a16="http://schemas.microsoft.com/office/drawing/2014/main" id="{B75A0E9C-E0A8-4957-A9B4-AED3D2F08A62}"/>
              </a:ext>
            </a:extLst>
          </p:cNvPr>
          <p:cNvSpPr txBox="1"/>
          <p:nvPr/>
        </p:nvSpPr>
        <p:spPr>
          <a:xfrm>
            <a:off x="533400" y="1676400"/>
            <a:ext cx="7772400"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extBox 1">
            <a:extLst>
              <a:ext uri="{FF2B5EF4-FFF2-40B4-BE49-F238E27FC236}">
                <a16:creationId xmlns:a16="http://schemas.microsoft.com/office/drawing/2014/main" id="{1EC06389-DA0D-49AC-B2F6-B4B4D7670B45}"/>
              </a:ext>
            </a:extLst>
          </p:cNvPr>
          <p:cNvSpPr txBox="1"/>
          <p:nvPr/>
        </p:nvSpPr>
        <p:spPr>
          <a:xfrm>
            <a:off x="533400" y="1676400"/>
            <a:ext cx="8001000" cy="5078313"/>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Monitor Florida Legislature Bills </a:t>
            </a:r>
            <a:r>
              <a:rPr kumimoji="0" lang="en-US" sz="1800" b="0" i="0" u="none" strike="noStrike" kern="1200" cap="none" spc="0" normalizeH="0" baseline="0" noProof="0" dirty="0">
                <a:ln>
                  <a:noFill/>
                </a:ln>
                <a:solidFill>
                  <a:srgbClr val="58595B"/>
                </a:solidFill>
                <a:effectLst/>
                <a:uLnTx/>
                <a:uFillTx/>
                <a:latin typeface="Arial"/>
                <a:ea typeface="+mn-ea"/>
                <a:cs typeface="+mn-cs"/>
              </a:rPr>
              <a:t>impact on Pasco ordinance     </a:t>
            </a:r>
            <a:r>
              <a:rPr lang="en-US" dirty="0">
                <a:solidFill>
                  <a:srgbClr val="58595B"/>
                </a:solidFill>
              </a:rPr>
              <a:t>(Example:  Senate Bill 82 – Vegetable Gardening – Monitor</a:t>
            </a:r>
            <a:r>
              <a:rPr kumimoji="0" lang="en-US" sz="1800" b="0" i="0" u="none" strike="noStrike" kern="1200" cap="none" spc="0" normalizeH="0" baseline="0" noProof="0" dirty="0">
                <a:ln>
                  <a:noFill/>
                </a:ln>
                <a:solidFill>
                  <a:srgbClr val="58595B"/>
                </a:solidFill>
                <a:effectLst/>
                <a:uLnTx/>
                <a:uFillTx/>
                <a:latin typeface="Arial"/>
                <a:ea typeface="+mn-ea"/>
                <a:cs typeface="+mn-cs"/>
              </a:rPr>
              <a:t>s</a:t>
            </a:r>
          </a:p>
          <a:p>
            <a:pPr marL="285750" lvl="0" indent="-285750">
              <a:buFont typeface="Arial" panose="020B0604020202020204" pitchFamily="34" charset="0"/>
              <a:buChar char="•"/>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Land Development Code Revision Recommendations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hlinkClick r:id="rId7"/>
              </a:rPr>
              <a:t>Chapter 406.8 Garden Plan Permits</a:t>
            </a: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hlinkClick r:id="rId8"/>
              </a:rPr>
              <a:t>Chapter 530.23 Community Gardens, Market Gardens, Community Farms</a:t>
            </a: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8595B"/>
                </a:solidFill>
                <a:effectLst/>
                <a:uLnTx/>
                <a:uFillTx/>
                <a:latin typeface="Arial"/>
                <a:ea typeface="+mn-ea"/>
                <a:cs typeface="+mn-cs"/>
              </a:rPr>
              <a:t>Pasco County Community Food Assessment Update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Robert Woods Johnson Foundation grant proposal (not funded)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Volunteer Resiliency Intern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Farmer’s Markey Survey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Farmer’s Market Contact List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Grocer’s Contact List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Coordination with Tampa Bay Network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Arial"/>
                <a:ea typeface="+mn-ea"/>
                <a:cs typeface="+mn-cs"/>
              </a:rPr>
              <a:t>     to End Hunger - Hunger Gap Map</a:t>
            </a:r>
          </a:p>
          <a:p>
            <a:pPr marR="0" lvl="2"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p:txBody>
      </p:sp>
      <p:pic>
        <p:nvPicPr>
          <p:cNvPr id="5" name="Picture 4" descr="A picture containing person, holding, grass, fruit&#10;&#10;Description automatically generated">
            <a:extLst>
              <a:ext uri="{FF2B5EF4-FFF2-40B4-BE49-F238E27FC236}">
                <a16:creationId xmlns:a16="http://schemas.microsoft.com/office/drawing/2014/main" id="{2F922125-ED91-41FB-B74E-30F2E9F6F2B6}"/>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0274" r="-43351"/>
          <a:stretch/>
        </p:blipFill>
        <p:spPr>
          <a:xfrm>
            <a:off x="6096000" y="4497288"/>
            <a:ext cx="2926080" cy="1543050"/>
          </a:xfrm>
          <a:prstGeom prst="rect">
            <a:avLst/>
          </a:prstGeom>
        </p:spPr>
      </p:pic>
      <p:sp>
        <p:nvSpPr>
          <p:cNvPr id="6" name="TextBox 5">
            <a:extLst>
              <a:ext uri="{FF2B5EF4-FFF2-40B4-BE49-F238E27FC236}">
                <a16:creationId xmlns:a16="http://schemas.microsoft.com/office/drawing/2014/main" id="{FC8538CA-9E39-42D9-B7FB-80D6ABC1F7D6}"/>
              </a:ext>
            </a:extLst>
          </p:cNvPr>
          <p:cNvSpPr txBox="1"/>
          <p:nvPr/>
        </p:nvSpPr>
        <p:spPr>
          <a:xfrm>
            <a:off x="6096000" y="6040338"/>
            <a:ext cx="1905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8595B"/>
                </a:solidFill>
                <a:effectLst/>
                <a:uLnTx/>
                <a:uFillTx/>
                <a:latin typeface="Arial"/>
                <a:ea typeface="+mn-ea"/>
                <a:cs typeface="+mn-cs"/>
              </a:rPr>
              <a:t>Blueberries</a:t>
            </a:r>
          </a:p>
        </p:txBody>
      </p:sp>
      <p:pic>
        <p:nvPicPr>
          <p:cNvPr id="3" name="Picture 2">
            <a:extLst>
              <a:ext uri="{FF2B5EF4-FFF2-40B4-BE49-F238E27FC236}">
                <a16:creationId xmlns:a16="http://schemas.microsoft.com/office/drawing/2014/main" id="{A5DB773C-A188-492D-996B-BEBE6337966C}"/>
              </a:ext>
            </a:extLst>
          </p:cNvPr>
          <p:cNvPicPr>
            <a:picLocks noChangeAspect="1"/>
          </p:cNvPicPr>
          <p:nvPr/>
        </p:nvPicPr>
        <p:blipFill>
          <a:blip r:embed="rId11"/>
          <a:stretch>
            <a:fillRect/>
          </a:stretch>
        </p:blipFill>
        <p:spPr>
          <a:xfrm>
            <a:off x="265153" y="5923224"/>
            <a:ext cx="496847" cy="779147"/>
          </a:xfrm>
          <a:prstGeom prst="rect">
            <a:avLst/>
          </a:prstGeom>
        </p:spPr>
      </p:pic>
      <p:pic>
        <p:nvPicPr>
          <p:cNvPr id="17" name="Audio 16">
            <a:hlinkClick r:id="" action="ppaction://media"/>
            <a:extLst>
              <a:ext uri="{FF2B5EF4-FFF2-40B4-BE49-F238E27FC236}">
                <a16:creationId xmlns:a16="http://schemas.microsoft.com/office/drawing/2014/main" id="{44D5E8FE-A45C-4D25-92E4-06E1509DACF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67527967"/>
      </p:ext>
    </p:extLst>
  </p:cSld>
  <p:clrMapOvr>
    <a:masterClrMapping/>
  </p:clrMapOvr>
  <mc:AlternateContent xmlns:mc="http://schemas.openxmlformats.org/markup-compatibility/2006">
    <mc:Choice xmlns:p14="http://schemas.microsoft.com/office/powerpoint/2010/main" Requires="p14">
      <p:transition spd="slow" p14:dur="2000" advTm="22870"/>
    </mc:Choice>
    <mc:Fallback>
      <p:transition spd="slow" advTm="2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Community Food System Assessment</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3733800" cy="484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57800" y="1676400"/>
            <a:ext cx="3200400"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t>Spearheaded by Pasco County Health Department, with assistance of Pasco Planning &amp; Development Department, Long Range Planning Division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FPAC review &amp; adoption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Resiliency Intern – Updated data for some sections</a:t>
            </a:r>
          </a:p>
        </p:txBody>
      </p:sp>
      <p:pic>
        <p:nvPicPr>
          <p:cNvPr id="4" name="Picture 3">
            <a:extLst>
              <a:ext uri="{FF2B5EF4-FFF2-40B4-BE49-F238E27FC236}">
                <a16:creationId xmlns:a16="http://schemas.microsoft.com/office/drawing/2014/main" id="{4A83D317-DC08-45B3-9D78-6E0EDA6728EB}"/>
              </a:ext>
            </a:extLst>
          </p:cNvPr>
          <p:cNvPicPr>
            <a:picLocks noChangeAspect="1"/>
          </p:cNvPicPr>
          <p:nvPr/>
        </p:nvPicPr>
        <p:blipFill>
          <a:blip r:embed="rId6"/>
          <a:stretch>
            <a:fillRect/>
          </a:stretch>
        </p:blipFill>
        <p:spPr>
          <a:xfrm>
            <a:off x="149306" y="5903939"/>
            <a:ext cx="536494" cy="841321"/>
          </a:xfrm>
          <a:prstGeom prst="rect">
            <a:avLst/>
          </a:prstGeom>
        </p:spPr>
      </p:pic>
      <p:pic>
        <p:nvPicPr>
          <p:cNvPr id="6" name="Audio 5">
            <a:hlinkClick r:id="" action="ppaction://media"/>
            <a:extLst>
              <a:ext uri="{FF2B5EF4-FFF2-40B4-BE49-F238E27FC236}">
                <a16:creationId xmlns:a16="http://schemas.microsoft.com/office/drawing/2014/main" id="{2CB1D865-22D8-4F90-93A1-C4C0DAB07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0369907"/>
      </p:ext>
    </p:extLst>
  </p:cSld>
  <p:clrMapOvr>
    <a:masterClrMapping/>
  </p:clrMapOvr>
  <mc:AlternateContent xmlns:mc="http://schemas.openxmlformats.org/markup-compatibility/2006">
    <mc:Choice xmlns:p14="http://schemas.microsoft.com/office/powerpoint/2010/main" Requires="p14">
      <p:transition spd="slow" p14:dur="2000" advTm="8634"/>
    </mc:Choice>
    <mc:Fallback>
      <p:transition spd="slow" advTm="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FPAC INITIATIVES - Urban Agricultural Ordinance</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0"/>
            <a:ext cx="7696200" cy="447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7C4B233-D28E-4E01-8029-30EAAD87069A}"/>
              </a:ext>
            </a:extLst>
          </p:cNvPr>
          <p:cNvPicPr>
            <a:picLocks noChangeAspect="1"/>
          </p:cNvPicPr>
          <p:nvPr/>
        </p:nvPicPr>
        <p:blipFill>
          <a:blip r:embed="rId6"/>
          <a:stretch>
            <a:fillRect/>
          </a:stretch>
        </p:blipFill>
        <p:spPr>
          <a:xfrm>
            <a:off x="138153" y="5867400"/>
            <a:ext cx="496847" cy="779147"/>
          </a:xfrm>
          <a:prstGeom prst="rect">
            <a:avLst/>
          </a:prstGeom>
        </p:spPr>
      </p:pic>
      <p:pic>
        <p:nvPicPr>
          <p:cNvPr id="5" name="Audio 4">
            <a:hlinkClick r:id="" action="ppaction://media"/>
            <a:extLst>
              <a:ext uri="{FF2B5EF4-FFF2-40B4-BE49-F238E27FC236}">
                <a16:creationId xmlns:a16="http://schemas.microsoft.com/office/drawing/2014/main" id="{221C2B31-8BFF-40C5-9E20-E1D6014126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3424272"/>
      </p:ext>
    </p:extLst>
  </p:cSld>
  <p:clrMapOvr>
    <a:masterClrMapping/>
  </p:clrMapOvr>
  <mc:AlternateContent xmlns:mc="http://schemas.openxmlformats.org/markup-compatibility/2006">
    <mc:Choice xmlns:p14="http://schemas.microsoft.com/office/powerpoint/2010/main" Requires="p14">
      <p:transition spd="slow" p14:dur="2000" advTm="6365"/>
    </mc:Choice>
    <mc:Fallback>
      <p:transition spd="slow" advTm="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PT Template for Agenda Items">
  <a:themeElements>
    <a:clrScheme name="OSVP Colors">
      <a:dk1>
        <a:srgbClr val="58595B"/>
      </a:dk1>
      <a:lt1>
        <a:srgbClr val="F8F8F8"/>
      </a:lt1>
      <a:dk2>
        <a:srgbClr val="F8F8F8"/>
      </a:dk2>
      <a:lt2>
        <a:srgbClr val="F3F2DC"/>
      </a:lt2>
      <a:accent1>
        <a:srgbClr val="58595B"/>
      </a:accent1>
      <a:accent2>
        <a:srgbClr val="002395"/>
      </a:accent2>
      <a:accent3>
        <a:srgbClr val="69961A"/>
      </a:accent3>
      <a:accent4>
        <a:srgbClr val="F2BC49"/>
      </a:accent4>
      <a:accent5>
        <a:srgbClr val="808DA0"/>
      </a:accent5>
      <a:accent6>
        <a:srgbClr val="DF7A0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OSVP">
  <a:themeElements>
    <a:clrScheme name="OSVP Colors">
      <a:dk1>
        <a:srgbClr val="58595B"/>
      </a:dk1>
      <a:lt1>
        <a:srgbClr val="F8F8F8"/>
      </a:lt1>
      <a:dk2>
        <a:srgbClr val="F8F8F8"/>
      </a:dk2>
      <a:lt2>
        <a:srgbClr val="F3F2DC"/>
      </a:lt2>
      <a:accent1>
        <a:srgbClr val="58595B"/>
      </a:accent1>
      <a:accent2>
        <a:srgbClr val="002395"/>
      </a:accent2>
      <a:accent3>
        <a:srgbClr val="69961A"/>
      </a:accent3>
      <a:accent4>
        <a:srgbClr val="F2BC49"/>
      </a:accent4>
      <a:accent5>
        <a:srgbClr val="808DA0"/>
      </a:accent5>
      <a:accent6>
        <a:srgbClr val="DF7A0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Template for Agenda Items</Template>
  <TotalTime>9933</TotalTime>
  <Words>2866</Words>
  <Application>Microsoft Office PowerPoint</Application>
  <PresentationFormat>On-screen Show (4:3)</PresentationFormat>
  <Paragraphs>343</Paragraphs>
  <Slides>38</Slides>
  <Notes>37</Notes>
  <HiddenSlides>2</HiddenSlides>
  <MMClips>35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Myriad Pro</vt:lpstr>
      <vt:lpstr>Wingdings</vt:lpstr>
      <vt:lpstr>PPT Template for Agenda Items</vt:lpstr>
      <vt:lpstr>1_OSVP</vt:lpstr>
      <vt:lpstr>Florida FOOD policy council </vt:lpstr>
      <vt:lpstr>FOOD POLICY ADVISORY COUNCIL</vt:lpstr>
      <vt:lpstr>FOOD POLICY ADVISORY COUNCIL Community Need Identification</vt:lpstr>
      <vt:lpstr>FOOD POLICY ADVISORY COUNCIL</vt:lpstr>
      <vt:lpstr> FOOD POLICY ADVISORY COUNCIL</vt:lpstr>
      <vt:lpstr>FPAC CITIZEN ENGAGEMENT</vt:lpstr>
      <vt:lpstr>PowerPoint Presentation</vt:lpstr>
      <vt:lpstr>FPAC INITIATIVES – Community Food System Assessment</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Urban Agricultural Ordinance</vt:lpstr>
      <vt:lpstr>FPAC INITIATIVES – Mobile Vending Ordinance</vt:lpstr>
      <vt:lpstr>FPAC INITIATIVES –  Backyard Chickens</vt:lpstr>
      <vt:lpstr>FPAC Initiatives - Farmer’s Market Survey – April 2021 </vt:lpstr>
      <vt:lpstr>FPAC INITIATIVES- 2021 Farmer’s Market Survey Sample Questions</vt:lpstr>
      <vt:lpstr>PowerPoint Presentation</vt:lpstr>
      <vt:lpstr>FPAC INITIATIVES - STRATEGIC PLAN - GOALS</vt:lpstr>
      <vt:lpstr>STRATEGIC PLAN – GOAL 2 - Create an Ordinance to Develop Incentives for Gardening and Agrihoods  -   Rural Protection Areas</vt:lpstr>
      <vt:lpstr>STRATEGIC PLAN – GOAL 2 - Create an Ordinance to Develop Incentives for Gardening and Agrihoods  -   Pasco County 2020 Comprehensive Plan Map 2-2 Rural Protection Areas</vt:lpstr>
      <vt:lpstr>PowerPoint Presentation</vt:lpstr>
      <vt:lpstr>PowerPoint Presentation</vt:lpstr>
      <vt:lpstr>PowerPoint Presentation</vt:lpstr>
      <vt:lpstr>FOOD POLICY ADVISORY COUNCIL  </vt:lpstr>
      <vt:lpstr>FOOD POLICY ADVISORY COUNCIL Member and Alternate Member Categories  </vt:lpstr>
      <vt:lpstr>   </vt:lpstr>
    </vt:vector>
  </TitlesOfParts>
  <Company>Pasco County BOCC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planning agency</dc:title>
  <dc:creator>mduke@pascocountyfl.net</dc:creator>
  <cp:lastModifiedBy>Mary Helen Duke</cp:lastModifiedBy>
  <cp:revision>323</cp:revision>
  <cp:lastPrinted>2020-08-06T19:49:25Z</cp:lastPrinted>
  <dcterms:created xsi:type="dcterms:W3CDTF">2017-10-11T13:18:49Z</dcterms:created>
  <dcterms:modified xsi:type="dcterms:W3CDTF">2021-07-21T16:59:17Z</dcterms:modified>
</cp:coreProperties>
</file>